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6" r:id="rId11"/>
    <p:sldId id="267" r:id="rId12"/>
    <p:sldId id="268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277"/>
    <a:srgbClr val="4274A1"/>
    <a:srgbClr val="BC0000"/>
    <a:srgbClr val="760000"/>
    <a:srgbClr val="F0F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092" autoAdjust="0"/>
  </p:normalViewPr>
  <p:slideViewPr>
    <p:cSldViewPr snapToGrid="0">
      <p:cViewPr>
        <p:scale>
          <a:sx n="33" d="100"/>
          <a:sy n="33" d="100"/>
        </p:scale>
        <p:origin x="936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7B38F-576E-4A08-A477-F644768B6F3D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9C5AF-F7A8-4C70-97F4-53191094BB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22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C5AF-F7A8-4C70-97F4-53191094BB0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2112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F70CE-0EE8-86FB-8F19-B5C75F199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5D234F-BAD5-1E11-2F3E-70FCF6EEA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9B324-0682-4282-BD44-33CF9F89D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1BAED-BA74-4DD0-662B-EEE241A61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C5AF-F7A8-4C70-97F4-53191094BB0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69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9BCCB-F85F-D2AE-8941-A9509811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6ADF6D-0674-B82C-CEF4-8AD1B1EC7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B2A09-CBE8-46AA-C29F-F4D4A9396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B48BA-7165-7D5C-EACB-572751A3D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C5AF-F7A8-4C70-97F4-53191094BB0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589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95F2C-0B2E-9129-774F-53FA68486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16C7DF-C103-C637-A944-283BC33C3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DCC39C-5E95-5F55-134D-DF27E23F7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05B70-5724-E594-2A86-B6AD6D28C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C5AF-F7A8-4C70-97F4-53191094BB0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0707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95146-74A8-1569-0E5C-3555957CF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604987-5702-DD13-D6EF-9AD19A8BA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11DFE3-4BA6-616D-F2C9-94F49B07D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4B668-C326-7EDD-7B29-4A14A0B5A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C5AF-F7A8-4C70-97F4-53191094BB0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67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16EEC-6520-EBF3-AB67-3634B8F3B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66434-FDB7-9A56-F76D-5362AAB7D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EEBABE-3298-7F54-82D9-BDC119DAF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CCF1E-93CA-784B-E031-1E9EAF77F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C5AF-F7A8-4C70-97F4-53191094BB0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84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3084F-3C3D-D77F-7958-8D841CCB2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04465B-48A6-8BB3-EBE7-D9A207FAD4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E419F9-78A8-E114-A600-C14A9A699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6D7BF-E5EA-3D29-9E2C-5EE1AF8E4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C5AF-F7A8-4C70-97F4-53191094BB0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277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A6EC1-DF19-3BC0-B2EA-11A44737F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0D0419-96A1-441C-7011-C62CD3390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7D7108-6C3E-2898-6651-953447F3D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02AC8-A2C3-FD2B-150B-EEB5C198E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C5AF-F7A8-4C70-97F4-53191094BB0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633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CDC62-5F0D-E311-FC07-36F202456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32208E-7F62-CB94-D116-2355C876E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53DDD6-372A-0208-6BEA-833A79F17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2B868-A156-28BE-B936-99414AD1A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C5AF-F7A8-4C70-97F4-53191094BB0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945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3CB52-2149-88F8-6AD6-E2B9DE7A5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E23D92-D4B7-DB42-470C-3BB0331AA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F096CE-5C24-EC5D-81B8-92BC5B6AA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0B794-CD75-A827-066F-EE90F4FFE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C5AF-F7A8-4C70-97F4-53191094BB0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13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84885-D65C-D29D-4817-76376A108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527B6-B115-18F4-16C6-818D251E3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48360-39C7-9A03-AED8-6F741808A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3F6F8-FFC1-A35E-590E-A0CD3D666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C5AF-F7A8-4C70-97F4-53191094BB0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24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904C4-82EC-4813-763C-6BA083D3D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AFBA22-0D24-31BC-47C0-102CF66B4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A7FD5-4BAC-80B1-02D2-70769970B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8EBAA-4583-9F3A-C3BE-7744D3F3B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C5AF-F7A8-4C70-97F4-53191094BB0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5463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C22A2-A313-7001-D4B2-25B1F8BAA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E0A42C-A2FD-FE77-D3F5-A7777551E1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F5605F-1EEC-D51B-C4DA-70BE5B888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6F74F-9558-35FF-8780-9A3F92AF1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9C5AF-F7A8-4C70-97F4-53191094BB0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523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0881-F9EA-F122-F9EA-B7F0C1BFE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F9319-74B2-706A-D139-C93F29933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4D36F-6A0B-C197-08D4-8597B4A4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EFC7-1401-4B8A-B779-EEA1B8750D35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6BA4A-BEDA-4EFD-3C23-C2C50DE7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34CDB-2D13-59F0-D0C5-81396073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57B-7244-4EC5-B4AD-9E87DD749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67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F4F2-7B41-192D-8DD9-799458ED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D642F-B8FF-4EA6-CA7D-AD3011E66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6F6B7-7F4E-E64B-35DE-35743F3A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EFC7-1401-4B8A-B779-EEA1B8750D35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9D00F-E6DC-0559-D794-A257F7F0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65F9A-37DD-B4DB-6EE6-6104DCB2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57B-7244-4EC5-B4AD-9E87DD749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170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72B019-4FA4-9CBD-A927-136CB71A5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759FA-44DF-22B5-49C0-85D56FBA2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8AA5E-C4F9-B20C-4957-FA7FA1AC8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EFC7-1401-4B8A-B779-EEA1B8750D35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75EF-20D4-6D49-38AD-D381B1A7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29A09-EF74-B4BD-E8FC-8D122F6B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57B-7244-4EC5-B4AD-9E87DD749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732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FE7E-A25A-83A3-4920-16CC153E6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86CA7-64C4-5B8C-6710-727B7A51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CB8EB-435E-12DF-F779-E0476A63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EFC7-1401-4B8A-B779-EEA1B8750D35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90295-61BF-1188-8313-B547C841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FA165-BB9D-9FF0-8F9B-00D9AD81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57B-7244-4EC5-B4AD-9E87DD749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322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D80E-EF7B-0015-5E0C-4B7BFE2F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F48D5-49E5-DAFE-1344-347441D37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92C49-80C9-A0F0-ABBA-08F5B883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EFC7-1401-4B8A-B779-EEA1B8750D35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9181A-CC8F-E91C-4AAD-1645ACF7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ED469-75BA-5FA3-0EB2-B6468E96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57B-7244-4EC5-B4AD-9E87DD749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477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DB10-CC05-0B6E-1595-A8DA1688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D2B39-61E1-9EF4-AA45-448FD27D6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02371-32D1-98C3-1765-5A658B107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4570-965B-42E6-362C-E4EADDC1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EFC7-1401-4B8A-B779-EEA1B8750D35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74E2B-064E-9994-6FDF-41A89141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2DEC0-52E5-00D7-9AC9-BD5A03F0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57B-7244-4EC5-B4AD-9E87DD749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3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0E81-53A2-7E8A-77DD-04074F56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F8C12-145B-6D8F-D2C2-AF412EC66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78DC4-2371-1987-F6BA-47F1ACEAD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F9344-9187-B650-729F-6901B5139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4E03D4-923E-7BFC-2856-96B4EEBC0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999DB-2483-E847-DB09-90B980EA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EFC7-1401-4B8A-B779-EEA1B8750D35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5E7A5-9EB9-6DAB-96C9-735260C7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42358-63B5-FE71-B91A-F30255F3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57B-7244-4EC5-B4AD-9E87DD749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79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D4866-5A16-0D27-AFCF-9DFCE3421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D719D-89AA-2F89-1141-742A22E3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EFC7-1401-4B8A-B779-EEA1B8750D35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9CB40-2063-883C-D4D1-39EF0B83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734F3-3BA3-8EFE-473E-16997EDA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57B-7244-4EC5-B4AD-9E87DD749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893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D9500-C917-FB6C-913A-5F0F5B3D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EFC7-1401-4B8A-B779-EEA1B8750D35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2438C-BCEB-EA6E-FE36-52AC4482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66DF7-72F0-43E1-6238-0BCC37AB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57B-7244-4EC5-B4AD-9E87DD749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803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8DC8-53DE-312C-9AFC-A5EA827C0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0D18C-EF77-B8D3-F874-64A0523CB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55F1B-7DB8-0ADC-6C93-57133912E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EDBCF-3FDD-EF02-C753-4D449BA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EFC7-1401-4B8A-B779-EEA1B8750D35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18764-D3B1-3DE1-5429-E5C10756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6D312-576C-1268-4BAF-1B167A4D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57B-7244-4EC5-B4AD-9E87DD749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438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38FA-D1C6-A40E-9723-F0A9B5D6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17FD8-0C58-02AC-AD54-6BD1467BB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D8FF3-7C2A-F4C1-BFAF-714A4D74F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17344-AD73-DC2E-7DB3-DECF3004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EFC7-1401-4B8A-B779-EEA1B8750D35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032BF-3198-01B6-DC40-23F122EF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D09C-93F6-5BCE-DCDE-8E78FAB5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57B-7244-4EC5-B4AD-9E87DD749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35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93C12-F887-BF24-091E-37FBADB4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9E6DF-4DB8-58CB-2745-37D876E31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BF71E-7AF2-02E0-428A-4412B7136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DDEFC7-1401-4B8A-B779-EEA1B8750D35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15867-3CE2-1647-9914-D7943C068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08C27-F3DC-2402-1B6E-D278872A1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0D157B-7244-4EC5-B4AD-9E87DD7498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045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4274A1"/>
            </a:gs>
            <a:gs pos="87000">
              <a:srgbClr val="3952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screenshot of a human body&#10;&#10;AI-generated content may be incorrect.">
            <a:extLst>
              <a:ext uri="{FF2B5EF4-FFF2-40B4-BE49-F238E27FC236}">
                <a16:creationId xmlns:a16="http://schemas.microsoft.com/office/drawing/2014/main" id="{ADE8489A-E5A3-5137-7138-A48AC3273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542" y="-153654"/>
            <a:ext cx="3510116" cy="6947104"/>
          </a:xfrm>
          <a:prstGeom prst="rect">
            <a:avLst/>
          </a:prstGeom>
          <a:ln>
            <a:noFill/>
          </a:ln>
          <a:effectLst>
            <a:softEdge rad="457200"/>
          </a:effectLst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ADC0F6C-FA47-6587-0716-3900E1359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164" y="786350"/>
            <a:ext cx="7603672" cy="23876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bg1"/>
                </a:solidFill>
              </a:rPr>
              <a:t>Complications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of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Shock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B4FCB4F6-DE81-86A2-57C2-5CDE2EB97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44440"/>
            <a:ext cx="9144000" cy="1655762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Kasia and Ashley</a:t>
            </a:r>
          </a:p>
          <a:p>
            <a:r>
              <a:rPr lang="en-CA" dirty="0">
                <a:solidFill>
                  <a:schemeClr val="bg1"/>
                </a:solidFill>
              </a:rPr>
              <a:t>BSN Program Year 3</a:t>
            </a:r>
          </a:p>
        </p:txBody>
      </p:sp>
      <p:sp>
        <p:nvSpPr>
          <p:cNvPr id="24" name="Title 19">
            <a:extLst>
              <a:ext uri="{FF2B5EF4-FFF2-40B4-BE49-F238E27FC236}">
                <a16:creationId xmlns:a16="http://schemas.microsoft.com/office/drawing/2014/main" id="{04AAC76F-0571-DDBC-020D-0977ED3A846D}"/>
              </a:ext>
            </a:extLst>
          </p:cNvPr>
          <p:cNvSpPr txBox="1">
            <a:spLocks/>
          </p:cNvSpPr>
          <p:nvPr/>
        </p:nvSpPr>
        <p:spPr>
          <a:xfrm>
            <a:off x="3695700" y="3429000"/>
            <a:ext cx="4800600" cy="11221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dirty="0">
                <a:solidFill>
                  <a:schemeClr val="bg1"/>
                </a:solidFill>
              </a:rPr>
              <a:t>A Cascade Through</a:t>
            </a:r>
          </a:p>
          <a:p>
            <a:r>
              <a:rPr lang="en-CA" sz="4000" dirty="0">
                <a:solidFill>
                  <a:schemeClr val="bg1"/>
                </a:solidFill>
              </a:rPr>
              <a:t>Seven Systems</a:t>
            </a:r>
          </a:p>
        </p:txBody>
      </p:sp>
    </p:spTree>
    <p:extLst>
      <p:ext uri="{BB962C8B-B14F-4D97-AF65-F5344CB8AC3E}">
        <p14:creationId xmlns:p14="http://schemas.microsoft.com/office/powerpoint/2010/main" val="4209868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899FB-5030-CE48-E277-94DCBF7F9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 blood cells suspended in mid-air">
            <a:extLst>
              <a:ext uri="{FF2B5EF4-FFF2-40B4-BE49-F238E27FC236}">
                <a16:creationId xmlns:a16="http://schemas.microsoft.com/office/drawing/2014/main" id="{DA060AA2-8C93-BCFE-16D7-D112BD0D7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6544" y="-1"/>
            <a:ext cx="12192000" cy="7620001"/>
          </a:xfrm>
          <a:prstGeom prst="rect">
            <a:avLst/>
          </a:prstGeom>
        </p:spPr>
      </p:pic>
      <p:pic>
        <p:nvPicPr>
          <p:cNvPr id="3" name="Picture 2" descr="A screenshot of a screenshot of a human body&#10;&#10;AI-generated content may be incorrect.">
            <a:extLst>
              <a:ext uri="{FF2B5EF4-FFF2-40B4-BE49-F238E27FC236}">
                <a16:creationId xmlns:a16="http://schemas.microsoft.com/office/drawing/2014/main" id="{ADD7C1EF-E67A-BCE8-7466-11F45DAA1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826" y="-4473678"/>
            <a:ext cx="13919742" cy="275494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537EDF-EB7C-2802-98D7-5A38E74B0F5D}"/>
              </a:ext>
            </a:extLst>
          </p:cNvPr>
          <p:cNvSpPr/>
          <p:nvPr/>
        </p:nvSpPr>
        <p:spPr>
          <a:xfrm rot="16200000">
            <a:off x="14674719" y="-11953876"/>
            <a:ext cx="8286752" cy="31527750"/>
          </a:xfrm>
          <a:prstGeom prst="rect">
            <a:avLst/>
          </a:prstGeom>
          <a:gradFill flip="none" rotWithShape="1">
            <a:gsLst>
              <a:gs pos="0">
                <a:srgbClr val="F0F8FD">
                  <a:alpha val="0"/>
                </a:srgbClr>
              </a:gs>
              <a:gs pos="36000">
                <a:schemeClr val="tx1">
                  <a:alpha val="51000"/>
                </a:schemeClr>
              </a:gs>
              <a:gs pos="88000">
                <a:schemeClr val="tx1"/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730885-78F3-59C9-EF79-32513C9FDE02}"/>
              </a:ext>
            </a:extLst>
          </p:cNvPr>
          <p:cNvGrpSpPr/>
          <p:nvPr/>
        </p:nvGrpSpPr>
        <p:grpSpPr>
          <a:xfrm>
            <a:off x="-5596074" y="-10535"/>
            <a:ext cx="18976257" cy="6858000"/>
            <a:chOff x="-6784258" y="0"/>
            <a:chExt cx="18976257" cy="6858000"/>
          </a:xfrm>
          <a:gradFill>
            <a:gsLst>
              <a:gs pos="20000">
                <a:srgbClr val="4274A1"/>
              </a:gs>
              <a:gs pos="100000">
                <a:srgbClr val="395277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2C3A615-BE91-BC6F-645C-CB133CE249EC}"/>
                </a:ext>
              </a:extLst>
            </p:cNvPr>
            <p:cNvSpPr/>
            <p:nvPr/>
          </p:nvSpPr>
          <p:spPr>
            <a:xfrm>
              <a:off x="-1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11582833 w 12192000"/>
                <a:gd name="connsiteY3" fmla="*/ 6858000 h 6858000"/>
                <a:gd name="connsiteX4" fmla="*/ 12001500 w 12192000"/>
                <a:gd name="connsiteY4" fmla="*/ 0 h 6858000"/>
                <a:gd name="connsiteX5" fmla="*/ 10326832 w 12192000"/>
                <a:gd name="connsiteY5" fmla="*/ 0 h 6858000"/>
                <a:gd name="connsiteX6" fmla="*/ 9908165 w 12192000"/>
                <a:gd name="connsiteY6" fmla="*/ 6858000 h 6858000"/>
                <a:gd name="connsiteX7" fmla="*/ 9011083 w 12192000"/>
                <a:gd name="connsiteY7" fmla="*/ 6858000 h 6858000"/>
                <a:gd name="connsiteX8" fmla="*/ 9429750 w 12192000"/>
                <a:gd name="connsiteY8" fmla="*/ 0 h 6858000"/>
                <a:gd name="connsiteX9" fmla="*/ 7755082 w 12192000"/>
                <a:gd name="connsiteY9" fmla="*/ 0 h 6858000"/>
                <a:gd name="connsiteX10" fmla="*/ 7336415 w 12192000"/>
                <a:gd name="connsiteY10" fmla="*/ 6858000 h 6858000"/>
                <a:gd name="connsiteX11" fmla="*/ 6439333 w 12192000"/>
                <a:gd name="connsiteY11" fmla="*/ 6858000 h 6858000"/>
                <a:gd name="connsiteX12" fmla="*/ 6858000 w 12192000"/>
                <a:gd name="connsiteY12" fmla="*/ 0 h 6858000"/>
                <a:gd name="connsiteX13" fmla="*/ 5183332 w 12192000"/>
                <a:gd name="connsiteY13" fmla="*/ 0 h 6858000"/>
                <a:gd name="connsiteX14" fmla="*/ 4764665 w 12192000"/>
                <a:gd name="connsiteY14" fmla="*/ 6858000 h 6858000"/>
                <a:gd name="connsiteX15" fmla="*/ 0 w 12192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11582833" y="6858000"/>
                  </a:lnTo>
                  <a:lnTo>
                    <a:pt x="12001500" y="0"/>
                  </a:lnTo>
                  <a:lnTo>
                    <a:pt x="10326832" y="0"/>
                  </a:lnTo>
                  <a:lnTo>
                    <a:pt x="9908165" y="6858000"/>
                  </a:lnTo>
                  <a:lnTo>
                    <a:pt x="9011083" y="6858000"/>
                  </a:lnTo>
                  <a:lnTo>
                    <a:pt x="9429750" y="0"/>
                  </a:lnTo>
                  <a:lnTo>
                    <a:pt x="7755082" y="0"/>
                  </a:lnTo>
                  <a:lnTo>
                    <a:pt x="7336415" y="6858000"/>
                  </a:lnTo>
                  <a:lnTo>
                    <a:pt x="6439333" y="6858000"/>
                  </a:lnTo>
                  <a:lnTo>
                    <a:pt x="6858000" y="0"/>
                  </a:lnTo>
                  <a:lnTo>
                    <a:pt x="5183332" y="0"/>
                  </a:lnTo>
                  <a:lnTo>
                    <a:pt x="4764665" y="685800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 sz="4800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C7DA67-490F-0E1D-FF27-4BB7DEBB8D99}"/>
                </a:ext>
              </a:extLst>
            </p:cNvPr>
            <p:cNvSpPr/>
            <p:nvPr/>
          </p:nvSpPr>
          <p:spPr>
            <a:xfrm>
              <a:off x="-6784258" y="0"/>
              <a:ext cx="678425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5D93CE2-311F-D159-C45F-85F70CDB6C4A}"/>
              </a:ext>
            </a:extLst>
          </p:cNvPr>
          <p:cNvSpPr txBox="1">
            <a:spLocks/>
          </p:cNvSpPr>
          <p:nvPr/>
        </p:nvSpPr>
        <p:spPr>
          <a:xfrm>
            <a:off x="133450" y="475082"/>
            <a:ext cx="7517211" cy="6372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b="1" dirty="0">
                <a:solidFill>
                  <a:schemeClr val="bg1"/>
                </a:solidFill>
              </a:rPr>
              <a:t>Labs</a:t>
            </a:r>
          </a:p>
          <a:p>
            <a:pPr marL="0" indent="0" algn="ctr">
              <a:buNone/>
            </a:pPr>
            <a:endParaRPr lang="en-CA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Lactate</a:t>
            </a:r>
          </a:p>
          <a:p>
            <a:pPr marL="514350" indent="-514350"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ABGs</a:t>
            </a:r>
          </a:p>
          <a:p>
            <a:pPr marL="514350" indent="-514350"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BUN, Creatinine, </a:t>
            </a:r>
          </a:p>
          <a:p>
            <a:pPr marL="514350" indent="-514350"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Urine Specific Gravity</a:t>
            </a:r>
          </a:p>
          <a:p>
            <a:pPr marL="514350" indent="-514350"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Liver Enzymes (ALT, AST, GGT)</a:t>
            </a:r>
          </a:p>
          <a:p>
            <a:pPr marL="514350" indent="-514350"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Glucose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1.58672 0.0071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3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4274A1"/>
            </a:gs>
            <a:gs pos="100000">
              <a:srgbClr val="395277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0CDD93-6301-BE25-A091-D50CA9C3F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 blood cells suspended in mid-air">
            <a:extLst>
              <a:ext uri="{FF2B5EF4-FFF2-40B4-BE49-F238E27FC236}">
                <a16:creationId xmlns:a16="http://schemas.microsoft.com/office/drawing/2014/main" id="{25B3B193-9AF8-CA01-D9B8-4949A04DC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6544" y="-1"/>
            <a:ext cx="12192000" cy="7620001"/>
          </a:xfrm>
          <a:prstGeom prst="rect">
            <a:avLst/>
          </a:prstGeom>
        </p:spPr>
      </p:pic>
      <p:pic>
        <p:nvPicPr>
          <p:cNvPr id="3" name="Picture 2" descr="A screenshot of a screenshot of a human body&#10;&#10;AI-generated content may be incorrect.">
            <a:extLst>
              <a:ext uri="{FF2B5EF4-FFF2-40B4-BE49-F238E27FC236}">
                <a16:creationId xmlns:a16="http://schemas.microsoft.com/office/drawing/2014/main" id="{35279A69-DAD6-05E0-6F4A-965C2A34F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826" y="-4473678"/>
            <a:ext cx="13919742" cy="275494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EE4DF1-A9AE-8B55-3176-A7E04376A80E}"/>
              </a:ext>
            </a:extLst>
          </p:cNvPr>
          <p:cNvSpPr/>
          <p:nvPr/>
        </p:nvSpPr>
        <p:spPr>
          <a:xfrm rot="16200000">
            <a:off x="14674719" y="-11953876"/>
            <a:ext cx="8286752" cy="31527750"/>
          </a:xfrm>
          <a:prstGeom prst="rect">
            <a:avLst/>
          </a:prstGeom>
          <a:gradFill flip="none" rotWithShape="1">
            <a:gsLst>
              <a:gs pos="0">
                <a:srgbClr val="F0F8FD">
                  <a:alpha val="0"/>
                </a:srgbClr>
              </a:gs>
              <a:gs pos="36000">
                <a:schemeClr val="tx1">
                  <a:alpha val="51000"/>
                </a:schemeClr>
              </a:gs>
              <a:gs pos="88000">
                <a:schemeClr val="tx1"/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D91D1C-A67A-89DA-BF83-A9A0FDB19D16}"/>
              </a:ext>
            </a:extLst>
          </p:cNvPr>
          <p:cNvGrpSpPr/>
          <p:nvPr/>
        </p:nvGrpSpPr>
        <p:grpSpPr>
          <a:xfrm>
            <a:off x="-3197000" y="-1"/>
            <a:ext cx="18976257" cy="6858000"/>
            <a:chOff x="-6784258" y="0"/>
            <a:chExt cx="18976257" cy="6858000"/>
          </a:xfrm>
          <a:gradFill>
            <a:gsLst>
              <a:gs pos="20000">
                <a:srgbClr val="4274A1"/>
              </a:gs>
              <a:gs pos="100000">
                <a:srgbClr val="395277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5F6FA81-DE68-5504-82E7-6886D042202B}"/>
                </a:ext>
              </a:extLst>
            </p:cNvPr>
            <p:cNvSpPr/>
            <p:nvPr/>
          </p:nvSpPr>
          <p:spPr>
            <a:xfrm>
              <a:off x="-1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11582833 w 12192000"/>
                <a:gd name="connsiteY3" fmla="*/ 6858000 h 6858000"/>
                <a:gd name="connsiteX4" fmla="*/ 12001500 w 12192000"/>
                <a:gd name="connsiteY4" fmla="*/ 0 h 6858000"/>
                <a:gd name="connsiteX5" fmla="*/ 10326832 w 12192000"/>
                <a:gd name="connsiteY5" fmla="*/ 0 h 6858000"/>
                <a:gd name="connsiteX6" fmla="*/ 9908165 w 12192000"/>
                <a:gd name="connsiteY6" fmla="*/ 6858000 h 6858000"/>
                <a:gd name="connsiteX7" fmla="*/ 9011083 w 12192000"/>
                <a:gd name="connsiteY7" fmla="*/ 6858000 h 6858000"/>
                <a:gd name="connsiteX8" fmla="*/ 9429750 w 12192000"/>
                <a:gd name="connsiteY8" fmla="*/ 0 h 6858000"/>
                <a:gd name="connsiteX9" fmla="*/ 7755082 w 12192000"/>
                <a:gd name="connsiteY9" fmla="*/ 0 h 6858000"/>
                <a:gd name="connsiteX10" fmla="*/ 7336415 w 12192000"/>
                <a:gd name="connsiteY10" fmla="*/ 6858000 h 6858000"/>
                <a:gd name="connsiteX11" fmla="*/ 6439333 w 12192000"/>
                <a:gd name="connsiteY11" fmla="*/ 6858000 h 6858000"/>
                <a:gd name="connsiteX12" fmla="*/ 6858000 w 12192000"/>
                <a:gd name="connsiteY12" fmla="*/ 0 h 6858000"/>
                <a:gd name="connsiteX13" fmla="*/ 5183332 w 12192000"/>
                <a:gd name="connsiteY13" fmla="*/ 0 h 6858000"/>
                <a:gd name="connsiteX14" fmla="*/ 4764665 w 12192000"/>
                <a:gd name="connsiteY14" fmla="*/ 6858000 h 6858000"/>
                <a:gd name="connsiteX15" fmla="*/ 0 w 12192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11582833" y="6858000"/>
                  </a:lnTo>
                  <a:lnTo>
                    <a:pt x="12001500" y="0"/>
                  </a:lnTo>
                  <a:lnTo>
                    <a:pt x="10326832" y="0"/>
                  </a:lnTo>
                  <a:lnTo>
                    <a:pt x="9908165" y="6858000"/>
                  </a:lnTo>
                  <a:lnTo>
                    <a:pt x="9011083" y="6858000"/>
                  </a:lnTo>
                  <a:lnTo>
                    <a:pt x="9429750" y="0"/>
                  </a:lnTo>
                  <a:lnTo>
                    <a:pt x="7755082" y="0"/>
                  </a:lnTo>
                  <a:lnTo>
                    <a:pt x="7336415" y="6858000"/>
                  </a:lnTo>
                  <a:lnTo>
                    <a:pt x="6439333" y="6858000"/>
                  </a:lnTo>
                  <a:lnTo>
                    <a:pt x="6858000" y="0"/>
                  </a:lnTo>
                  <a:lnTo>
                    <a:pt x="5183332" y="0"/>
                  </a:lnTo>
                  <a:lnTo>
                    <a:pt x="4764665" y="685800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 sz="4800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B9178C-3C14-FE39-997B-C974A0FFAA41}"/>
                </a:ext>
              </a:extLst>
            </p:cNvPr>
            <p:cNvSpPr/>
            <p:nvPr/>
          </p:nvSpPr>
          <p:spPr>
            <a:xfrm>
              <a:off x="-6784258" y="0"/>
              <a:ext cx="678425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457B839-256A-1847-CA35-A0CF53EE8930}"/>
              </a:ext>
            </a:extLst>
          </p:cNvPr>
          <p:cNvSpPr txBox="1">
            <a:spLocks/>
          </p:cNvSpPr>
          <p:nvPr/>
        </p:nvSpPr>
        <p:spPr>
          <a:xfrm>
            <a:off x="1543150" y="475083"/>
            <a:ext cx="7517211" cy="572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b="1" dirty="0">
                <a:solidFill>
                  <a:schemeClr val="bg1"/>
                </a:solidFill>
              </a:rPr>
              <a:t>Nursing Management</a:t>
            </a:r>
          </a:p>
          <a:p>
            <a:pPr marL="0" indent="0" algn="ctr">
              <a:buNone/>
            </a:pPr>
            <a:endParaRPr lang="en-C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E6648-8300-EBC5-5F97-9344482C844B}"/>
              </a:ext>
            </a:extLst>
          </p:cNvPr>
          <p:cNvSpPr txBox="1"/>
          <p:nvPr/>
        </p:nvSpPr>
        <p:spPr>
          <a:xfrm>
            <a:off x="153747" y="1512299"/>
            <a:ext cx="4191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Overall Goals: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MAP ≥65 mm Hg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Restore adequate tissue perfusion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Support organ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Prevent complications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B1378-1A0F-1673-703E-8725F27153BB}"/>
              </a:ext>
            </a:extLst>
          </p:cNvPr>
          <p:cNvSpPr txBox="1"/>
          <p:nvPr/>
        </p:nvSpPr>
        <p:spPr>
          <a:xfrm>
            <a:off x="4892706" y="1512299"/>
            <a:ext cx="4191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Key Interventions: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Neurological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Cardiovascular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Respiratory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Hygiene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758115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1.58672 0.0071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3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597B8-550C-7DCD-B60B-FEF933A31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 blood cells suspended in mid-air">
            <a:extLst>
              <a:ext uri="{FF2B5EF4-FFF2-40B4-BE49-F238E27FC236}">
                <a16:creationId xmlns:a16="http://schemas.microsoft.com/office/drawing/2014/main" id="{9CA63249-2428-8467-D451-EB888ED8E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6544" y="-1"/>
            <a:ext cx="12192000" cy="7620001"/>
          </a:xfrm>
          <a:prstGeom prst="rect">
            <a:avLst/>
          </a:prstGeom>
        </p:spPr>
      </p:pic>
      <p:pic>
        <p:nvPicPr>
          <p:cNvPr id="3" name="Picture 2" descr="A screenshot of a screenshot of a human body&#10;&#10;AI-generated content may be incorrect.">
            <a:extLst>
              <a:ext uri="{FF2B5EF4-FFF2-40B4-BE49-F238E27FC236}">
                <a16:creationId xmlns:a16="http://schemas.microsoft.com/office/drawing/2014/main" id="{EDDBC004-FDC8-CB0E-5F43-D39C5881F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826" y="-4473678"/>
            <a:ext cx="13919742" cy="275494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D31B48-5907-EAF0-42FD-1E24724832E4}"/>
              </a:ext>
            </a:extLst>
          </p:cNvPr>
          <p:cNvSpPr/>
          <p:nvPr/>
        </p:nvSpPr>
        <p:spPr>
          <a:xfrm rot="16200000">
            <a:off x="14674719" y="-11953876"/>
            <a:ext cx="8286752" cy="31527750"/>
          </a:xfrm>
          <a:prstGeom prst="rect">
            <a:avLst/>
          </a:prstGeom>
          <a:gradFill flip="none" rotWithShape="1">
            <a:gsLst>
              <a:gs pos="0">
                <a:srgbClr val="F0F8FD">
                  <a:alpha val="0"/>
                </a:srgbClr>
              </a:gs>
              <a:gs pos="36000">
                <a:schemeClr val="tx1">
                  <a:alpha val="51000"/>
                </a:schemeClr>
              </a:gs>
              <a:gs pos="88000">
                <a:schemeClr val="tx1"/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B081CE-0605-447E-CF33-8690D859F2BA}"/>
              </a:ext>
            </a:extLst>
          </p:cNvPr>
          <p:cNvGrpSpPr/>
          <p:nvPr/>
        </p:nvGrpSpPr>
        <p:grpSpPr>
          <a:xfrm>
            <a:off x="-1482500" y="-1"/>
            <a:ext cx="18976257" cy="6858000"/>
            <a:chOff x="-6784258" y="0"/>
            <a:chExt cx="18976257" cy="6858000"/>
          </a:xfrm>
          <a:gradFill>
            <a:gsLst>
              <a:gs pos="20000">
                <a:srgbClr val="4274A1"/>
              </a:gs>
              <a:gs pos="100000">
                <a:srgbClr val="395277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92F00C-4012-55AE-AAD1-864F71CEAAC9}"/>
                </a:ext>
              </a:extLst>
            </p:cNvPr>
            <p:cNvSpPr/>
            <p:nvPr/>
          </p:nvSpPr>
          <p:spPr>
            <a:xfrm>
              <a:off x="-1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11582833 w 12192000"/>
                <a:gd name="connsiteY3" fmla="*/ 6858000 h 6858000"/>
                <a:gd name="connsiteX4" fmla="*/ 12001500 w 12192000"/>
                <a:gd name="connsiteY4" fmla="*/ 0 h 6858000"/>
                <a:gd name="connsiteX5" fmla="*/ 10326832 w 12192000"/>
                <a:gd name="connsiteY5" fmla="*/ 0 h 6858000"/>
                <a:gd name="connsiteX6" fmla="*/ 9908165 w 12192000"/>
                <a:gd name="connsiteY6" fmla="*/ 6858000 h 6858000"/>
                <a:gd name="connsiteX7" fmla="*/ 9011083 w 12192000"/>
                <a:gd name="connsiteY7" fmla="*/ 6858000 h 6858000"/>
                <a:gd name="connsiteX8" fmla="*/ 9429750 w 12192000"/>
                <a:gd name="connsiteY8" fmla="*/ 0 h 6858000"/>
                <a:gd name="connsiteX9" fmla="*/ 7755082 w 12192000"/>
                <a:gd name="connsiteY9" fmla="*/ 0 h 6858000"/>
                <a:gd name="connsiteX10" fmla="*/ 7336415 w 12192000"/>
                <a:gd name="connsiteY10" fmla="*/ 6858000 h 6858000"/>
                <a:gd name="connsiteX11" fmla="*/ 6439333 w 12192000"/>
                <a:gd name="connsiteY11" fmla="*/ 6858000 h 6858000"/>
                <a:gd name="connsiteX12" fmla="*/ 6858000 w 12192000"/>
                <a:gd name="connsiteY12" fmla="*/ 0 h 6858000"/>
                <a:gd name="connsiteX13" fmla="*/ 5183332 w 12192000"/>
                <a:gd name="connsiteY13" fmla="*/ 0 h 6858000"/>
                <a:gd name="connsiteX14" fmla="*/ 4764665 w 12192000"/>
                <a:gd name="connsiteY14" fmla="*/ 6858000 h 6858000"/>
                <a:gd name="connsiteX15" fmla="*/ 0 w 12192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11582833" y="6858000"/>
                  </a:lnTo>
                  <a:lnTo>
                    <a:pt x="12001500" y="0"/>
                  </a:lnTo>
                  <a:lnTo>
                    <a:pt x="10326832" y="0"/>
                  </a:lnTo>
                  <a:lnTo>
                    <a:pt x="9908165" y="6858000"/>
                  </a:lnTo>
                  <a:lnTo>
                    <a:pt x="9011083" y="6858000"/>
                  </a:lnTo>
                  <a:lnTo>
                    <a:pt x="9429750" y="0"/>
                  </a:lnTo>
                  <a:lnTo>
                    <a:pt x="7755082" y="0"/>
                  </a:lnTo>
                  <a:lnTo>
                    <a:pt x="7336415" y="6858000"/>
                  </a:lnTo>
                  <a:lnTo>
                    <a:pt x="6439333" y="6858000"/>
                  </a:lnTo>
                  <a:lnTo>
                    <a:pt x="6858000" y="0"/>
                  </a:lnTo>
                  <a:lnTo>
                    <a:pt x="5183332" y="0"/>
                  </a:lnTo>
                  <a:lnTo>
                    <a:pt x="4764665" y="685800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 sz="4800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7D6B5C-60CD-13DA-2138-F65170740790}"/>
                </a:ext>
              </a:extLst>
            </p:cNvPr>
            <p:cNvSpPr/>
            <p:nvPr/>
          </p:nvSpPr>
          <p:spPr>
            <a:xfrm>
              <a:off x="-6784258" y="0"/>
              <a:ext cx="678425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69DBA49-CB85-E370-DB17-8CD3157E3E6D}"/>
              </a:ext>
            </a:extLst>
          </p:cNvPr>
          <p:cNvSpPr txBox="1">
            <a:spLocks/>
          </p:cNvSpPr>
          <p:nvPr/>
        </p:nvSpPr>
        <p:spPr>
          <a:xfrm>
            <a:off x="1543150" y="475083"/>
            <a:ext cx="7517211" cy="572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b="1" dirty="0">
                <a:solidFill>
                  <a:schemeClr val="bg1"/>
                </a:solidFill>
              </a:rPr>
              <a:t>Complications</a:t>
            </a:r>
          </a:p>
          <a:p>
            <a:pPr marL="0" indent="0" algn="ctr">
              <a:buNone/>
            </a:pPr>
            <a:endParaRPr lang="en-C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563FB7-167A-16DD-0932-7371F8A16F65}"/>
              </a:ext>
            </a:extLst>
          </p:cNvPr>
          <p:cNvSpPr txBox="1"/>
          <p:nvPr/>
        </p:nvSpPr>
        <p:spPr>
          <a:xfrm>
            <a:off x="631044" y="1512299"/>
            <a:ext cx="918939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MODS (Multiple-Organ Dysfunction Syndrome)</a:t>
            </a:r>
          </a:p>
          <a:p>
            <a:endParaRPr lang="en-CA" sz="2800" b="1" dirty="0">
              <a:solidFill>
                <a:schemeClr val="bg1"/>
              </a:solidFill>
            </a:endParaRPr>
          </a:p>
          <a:p>
            <a:endParaRPr lang="en-CA" sz="2800" b="1" dirty="0">
              <a:solidFill>
                <a:schemeClr val="bg1"/>
              </a:solidFill>
            </a:endParaRPr>
          </a:p>
          <a:p>
            <a:endParaRPr lang="en-CA" sz="2800" b="1" dirty="0">
              <a:solidFill>
                <a:schemeClr val="bg1"/>
              </a:solidFill>
            </a:endParaRPr>
          </a:p>
          <a:p>
            <a:endParaRPr lang="en-CA" sz="2800" b="1" dirty="0">
              <a:solidFill>
                <a:schemeClr val="bg1"/>
              </a:solidFill>
            </a:endParaRPr>
          </a:p>
          <a:p>
            <a:endParaRPr lang="en-CA" sz="2800" b="1" dirty="0">
              <a:solidFill>
                <a:schemeClr val="bg1"/>
              </a:solidFill>
            </a:endParaRPr>
          </a:p>
          <a:p>
            <a:endParaRPr lang="en-CA" sz="2800" b="1" dirty="0">
              <a:solidFill>
                <a:schemeClr val="bg1"/>
              </a:solidFill>
            </a:endParaRPr>
          </a:p>
          <a:p>
            <a:endParaRPr lang="en-CA" sz="2800" b="1" dirty="0">
              <a:solidFill>
                <a:schemeClr val="bg1"/>
              </a:solidFill>
            </a:endParaRPr>
          </a:p>
          <a:p>
            <a:endParaRPr lang="en-CA" sz="2800" b="1" dirty="0">
              <a:solidFill>
                <a:schemeClr val="bg1"/>
              </a:solidFill>
            </a:endParaRPr>
          </a:p>
          <a:p>
            <a:endParaRPr lang="en-CA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ARDS (Acute Respiratory Distress Syndrome)</a:t>
            </a:r>
          </a:p>
          <a:p>
            <a:endParaRPr lang="en-CA" sz="2800" b="1" dirty="0">
              <a:solidFill>
                <a:schemeClr val="bg1"/>
              </a:solidFill>
            </a:endParaRPr>
          </a:p>
          <a:p>
            <a:endParaRPr lang="en-CA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32E45-F3DB-BCD9-B2F3-F1149B698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509" y="1998787"/>
            <a:ext cx="7017192" cy="36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5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1.58672 0.0071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3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BA4AC-7672-7CA6-2282-798926E33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 blood cells suspended in mid-air">
            <a:extLst>
              <a:ext uri="{FF2B5EF4-FFF2-40B4-BE49-F238E27FC236}">
                <a16:creationId xmlns:a16="http://schemas.microsoft.com/office/drawing/2014/main" id="{F2FC486C-55CD-7558-91AD-2E320CC7C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6544" y="-1"/>
            <a:ext cx="12192000" cy="7620001"/>
          </a:xfrm>
          <a:prstGeom prst="rect">
            <a:avLst/>
          </a:prstGeom>
        </p:spPr>
      </p:pic>
      <p:pic>
        <p:nvPicPr>
          <p:cNvPr id="3" name="Picture 2" descr="A screenshot of a screenshot of a human body&#10;&#10;AI-generated content may be incorrect.">
            <a:extLst>
              <a:ext uri="{FF2B5EF4-FFF2-40B4-BE49-F238E27FC236}">
                <a16:creationId xmlns:a16="http://schemas.microsoft.com/office/drawing/2014/main" id="{AE04638D-8ADA-BB69-0181-3C847A7F2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826" y="-4473678"/>
            <a:ext cx="13919742" cy="275494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E5C48B-DA03-1961-C0E5-47264FD45D27}"/>
              </a:ext>
            </a:extLst>
          </p:cNvPr>
          <p:cNvSpPr/>
          <p:nvPr/>
        </p:nvSpPr>
        <p:spPr>
          <a:xfrm rot="16200000">
            <a:off x="14674719" y="-11953876"/>
            <a:ext cx="8286752" cy="31527750"/>
          </a:xfrm>
          <a:prstGeom prst="rect">
            <a:avLst/>
          </a:prstGeom>
          <a:gradFill flip="none" rotWithShape="1">
            <a:gsLst>
              <a:gs pos="0">
                <a:srgbClr val="F0F8FD">
                  <a:alpha val="0"/>
                </a:srgbClr>
              </a:gs>
              <a:gs pos="36000">
                <a:schemeClr val="tx1">
                  <a:alpha val="51000"/>
                </a:schemeClr>
              </a:gs>
              <a:gs pos="88000">
                <a:schemeClr val="tx1"/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72E3FD-5BB2-D046-6EE4-BEB69620224E}"/>
              </a:ext>
            </a:extLst>
          </p:cNvPr>
          <p:cNvGrpSpPr/>
          <p:nvPr/>
        </p:nvGrpSpPr>
        <p:grpSpPr>
          <a:xfrm>
            <a:off x="-5596074" y="-10535"/>
            <a:ext cx="18976257" cy="6858000"/>
            <a:chOff x="-6784258" y="0"/>
            <a:chExt cx="18976257" cy="6858000"/>
          </a:xfrm>
          <a:gradFill>
            <a:gsLst>
              <a:gs pos="20000">
                <a:srgbClr val="4274A1"/>
              </a:gs>
              <a:gs pos="100000">
                <a:srgbClr val="395277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72291D7-7BB0-F9CA-27DC-42AEE3B357FF}"/>
                </a:ext>
              </a:extLst>
            </p:cNvPr>
            <p:cNvSpPr/>
            <p:nvPr/>
          </p:nvSpPr>
          <p:spPr>
            <a:xfrm>
              <a:off x="-1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11582833 w 12192000"/>
                <a:gd name="connsiteY3" fmla="*/ 6858000 h 6858000"/>
                <a:gd name="connsiteX4" fmla="*/ 12001500 w 12192000"/>
                <a:gd name="connsiteY4" fmla="*/ 0 h 6858000"/>
                <a:gd name="connsiteX5" fmla="*/ 10326832 w 12192000"/>
                <a:gd name="connsiteY5" fmla="*/ 0 h 6858000"/>
                <a:gd name="connsiteX6" fmla="*/ 9908165 w 12192000"/>
                <a:gd name="connsiteY6" fmla="*/ 6858000 h 6858000"/>
                <a:gd name="connsiteX7" fmla="*/ 9011083 w 12192000"/>
                <a:gd name="connsiteY7" fmla="*/ 6858000 h 6858000"/>
                <a:gd name="connsiteX8" fmla="*/ 9429750 w 12192000"/>
                <a:gd name="connsiteY8" fmla="*/ 0 h 6858000"/>
                <a:gd name="connsiteX9" fmla="*/ 7755082 w 12192000"/>
                <a:gd name="connsiteY9" fmla="*/ 0 h 6858000"/>
                <a:gd name="connsiteX10" fmla="*/ 7336415 w 12192000"/>
                <a:gd name="connsiteY10" fmla="*/ 6858000 h 6858000"/>
                <a:gd name="connsiteX11" fmla="*/ 6439333 w 12192000"/>
                <a:gd name="connsiteY11" fmla="*/ 6858000 h 6858000"/>
                <a:gd name="connsiteX12" fmla="*/ 6858000 w 12192000"/>
                <a:gd name="connsiteY12" fmla="*/ 0 h 6858000"/>
                <a:gd name="connsiteX13" fmla="*/ 5183332 w 12192000"/>
                <a:gd name="connsiteY13" fmla="*/ 0 h 6858000"/>
                <a:gd name="connsiteX14" fmla="*/ 4764665 w 12192000"/>
                <a:gd name="connsiteY14" fmla="*/ 6858000 h 6858000"/>
                <a:gd name="connsiteX15" fmla="*/ 0 w 12192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11582833" y="6858000"/>
                  </a:lnTo>
                  <a:lnTo>
                    <a:pt x="12001500" y="0"/>
                  </a:lnTo>
                  <a:lnTo>
                    <a:pt x="10326832" y="0"/>
                  </a:lnTo>
                  <a:lnTo>
                    <a:pt x="9908165" y="6858000"/>
                  </a:lnTo>
                  <a:lnTo>
                    <a:pt x="9011083" y="6858000"/>
                  </a:lnTo>
                  <a:lnTo>
                    <a:pt x="9429750" y="0"/>
                  </a:lnTo>
                  <a:lnTo>
                    <a:pt x="7755082" y="0"/>
                  </a:lnTo>
                  <a:lnTo>
                    <a:pt x="7336415" y="6858000"/>
                  </a:lnTo>
                  <a:lnTo>
                    <a:pt x="6439333" y="6858000"/>
                  </a:lnTo>
                  <a:lnTo>
                    <a:pt x="6858000" y="0"/>
                  </a:lnTo>
                  <a:lnTo>
                    <a:pt x="5183332" y="0"/>
                  </a:lnTo>
                  <a:lnTo>
                    <a:pt x="4764665" y="685800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 sz="4800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E26360-96FB-2676-054E-7637CF93EB57}"/>
                </a:ext>
              </a:extLst>
            </p:cNvPr>
            <p:cNvSpPr/>
            <p:nvPr/>
          </p:nvSpPr>
          <p:spPr>
            <a:xfrm>
              <a:off x="-6784258" y="0"/>
              <a:ext cx="678425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0B4CDD63-FE5B-252E-E5DE-D20CD626B8B3}"/>
              </a:ext>
            </a:extLst>
          </p:cNvPr>
          <p:cNvSpPr txBox="1">
            <a:spLocks/>
          </p:cNvSpPr>
          <p:nvPr/>
        </p:nvSpPr>
        <p:spPr>
          <a:xfrm>
            <a:off x="-704386" y="2324100"/>
            <a:ext cx="7517211" cy="341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6600" b="1" dirty="0">
                <a:solidFill>
                  <a:schemeClr val="bg1"/>
                </a:solidFill>
              </a:rPr>
              <a:t>Part 2: </a:t>
            </a:r>
          </a:p>
          <a:p>
            <a:pPr marL="0" indent="0" algn="ctr">
              <a:buNone/>
            </a:pPr>
            <a:r>
              <a:rPr lang="en-CA" sz="6600" b="1" dirty="0">
                <a:solidFill>
                  <a:schemeClr val="bg1"/>
                </a:solidFill>
              </a:rPr>
              <a:t>Case Study</a:t>
            </a:r>
          </a:p>
          <a:p>
            <a:pPr marL="0" indent="0">
              <a:buNone/>
            </a:pPr>
            <a:endParaRPr lang="en-CA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55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1.58672 0.0071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3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4274A1"/>
            </a:gs>
            <a:gs pos="100000">
              <a:srgbClr val="395277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CC4B17-F0AB-9B26-DFF8-47BE77640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screenshot of a human body&#10;&#10;AI-generated content may be incorrect.">
            <a:extLst>
              <a:ext uri="{FF2B5EF4-FFF2-40B4-BE49-F238E27FC236}">
                <a16:creationId xmlns:a16="http://schemas.microsoft.com/office/drawing/2014/main" id="{18DD72FA-8224-1A97-B4B9-C4AD636F3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335" y="0"/>
            <a:ext cx="3510116" cy="6947104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A9D05B7E-C400-3A3C-0D17-3866D4609A24}"/>
              </a:ext>
            </a:extLst>
          </p:cNvPr>
          <p:cNvSpPr txBox="1">
            <a:spLocks/>
          </p:cNvSpPr>
          <p:nvPr/>
        </p:nvSpPr>
        <p:spPr>
          <a:xfrm>
            <a:off x="913398" y="303613"/>
            <a:ext cx="36395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b="1" dirty="0">
                <a:solidFill>
                  <a:schemeClr val="bg1"/>
                </a:solidFill>
              </a:rPr>
              <a:t>Categories of Shock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A1C8BE3-8DCC-C466-851E-BB04CBE6F9D4}"/>
              </a:ext>
            </a:extLst>
          </p:cNvPr>
          <p:cNvSpPr txBox="1">
            <a:spLocks/>
          </p:cNvSpPr>
          <p:nvPr/>
        </p:nvSpPr>
        <p:spPr>
          <a:xfrm>
            <a:off x="914400" y="1484713"/>
            <a:ext cx="5181600" cy="19442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bg1"/>
                </a:solidFill>
              </a:rPr>
              <a:t>Cardiogenic</a:t>
            </a:r>
          </a:p>
          <a:p>
            <a:r>
              <a:rPr lang="en-CA" dirty="0">
                <a:solidFill>
                  <a:schemeClr val="bg1"/>
                </a:solidFill>
              </a:rPr>
              <a:t>Hypovolemic</a:t>
            </a:r>
          </a:p>
          <a:p>
            <a:r>
              <a:rPr lang="en-CA" dirty="0">
                <a:solidFill>
                  <a:schemeClr val="bg1"/>
                </a:solidFill>
              </a:rPr>
              <a:t>Distributive</a:t>
            </a:r>
          </a:p>
          <a:p>
            <a:r>
              <a:rPr lang="en-CA" dirty="0">
                <a:solidFill>
                  <a:schemeClr val="bg1"/>
                </a:solidFill>
              </a:rPr>
              <a:t>Obstructive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6B567DBA-0C78-239D-33E9-BED7AEF56EBA}"/>
              </a:ext>
            </a:extLst>
          </p:cNvPr>
          <p:cNvSpPr txBox="1">
            <a:spLocks/>
          </p:cNvSpPr>
          <p:nvPr/>
        </p:nvSpPr>
        <p:spPr>
          <a:xfrm>
            <a:off x="914400" y="4401143"/>
            <a:ext cx="5767754" cy="1944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>
                <a:solidFill>
                  <a:schemeClr val="bg1"/>
                </a:solidFill>
              </a:rPr>
              <a:t>Initial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i="1" dirty="0">
                <a:solidFill>
                  <a:schemeClr val="bg1"/>
                </a:solidFill>
              </a:rPr>
              <a:t>- </a:t>
            </a:r>
            <a:r>
              <a:rPr lang="en-US" i="1" dirty="0">
                <a:solidFill>
                  <a:schemeClr val="bg1"/>
                </a:solidFill>
              </a:rPr>
              <a:t>↑ Lactic acid from ↓ tissue perfusion</a:t>
            </a:r>
            <a:endParaRPr lang="en-CA" i="1" dirty="0">
              <a:solidFill>
                <a:schemeClr val="bg1"/>
              </a:solidFill>
            </a:endParaRPr>
          </a:p>
          <a:p>
            <a:r>
              <a:rPr lang="en-CA" b="1" dirty="0">
                <a:solidFill>
                  <a:schemeClr val="bg1"/>
                </a:solidFill>
              </a:rPr>
              <a:t>Compensatory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i="1" dirty="0">
                <a:solidFill>
                  <a:schemeClr val="bg1"/>
                </a:solidFill>
              </a:rPr>
              <a:t>– Attempt homeostasis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b="1" dirty="0">
                <a:solidFill>
                  <a:schemeClr val="bg1"/>
                </a:solidFill>
              </a:rPr>
              <a:t>Progressive</a:t>
            </a:r>
            <a:r>
              <a:rPr lang="en-CA" dirty="0">
                <a:solidFill>
                  <a:schemeClr val="bg1"/>
                </a:solidFill>
              </a:rPr>
              <a:t> – </a:t>
            </a:r>
            <a:r>
              <a:rPr lang="en-CA" i="1" dirty="0">
                <a:solidFill>
                  <a:schemeClr val="bg1"/>
                </a:solidFill>
              </a:rPr>
              <a:t>Compensation fails</a:t>
            </a:r>
            <a:endParaRPr lang="en-CA" b="1" i="1" dirty="0">
              <a:solidFill>
                <a:schemeClr val="bg1"/>
              </a:solidFill>
            </a:endParaRPr>
          </a:p>
          <a:p>
            <a:r>
              <a:rPr lang="en-CA" b="1" dirty="0">
                <a:solidFill>
                  <a:schemeClr val="bg1"/>
                </a:solidFill>
              </a:rPr>
              <a:t>Refractory</a:t>
            </a:r>
            <a:r>
              <a:rPr lang="en-CA" dirty="0">
                <a:solidFill>
                  <a:schemeClr val="bg1"/>
                </a:solidFill>
              </a:rPr>
              <a:t> – </a:t>
            </a:r>
            <a:r>
              <a:rPr lang="en-CA" i="1" dirty="0">
                <a:solidFill>
                  <a:schemeClr val="bg1"/>
                </a:solidFill>
              </a:rPr>
              <a:t>Recovery unlikely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339FEF36-F268-1BE9-AE8F-FE98B59E980C}"/>
              </a:ext>
            </a:extLst>
          </p:cNvPr>
          <p:cNvSpPr txBox="1">
            <a:spLocks/>
          </p:cNvSpPr>
          <p:nvPr/>
        </p:nvSpPr>
        <p:spPr>
          <a:xfrm>
            <a:off x="849912" y="3319262"/>
            <a:ext cx="29606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b="1" dirty="0">
                <a:solidFill>
                  <a:schemeClr val="bg1"/>
                </a:solidFill>
              </a:rPr>
              <a:t>Stages of Shock</a:t>
            </a:r>
          </a:p>
        </p:txBody>
      </p:sp>
    </p:spTree>
    <p:extLst>
      <p:ext uri="{BB962C8B-B14F-4D97-AF65-F5344CB8AC3E}">
        <p14:creationId xmlns:p14="http://schemas.microsoft.com/office/powerpoint/2010/main" val="4000035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4274A1"/>
            </a:gs>
            <a:gs pos="100000">
              <a:srgbClr val="395277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B8998C-54B2-95EE-B335-7880066C7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screenshot of a human body&#10;&#10;AI-generated content may be incorrect.">
            <a:extLst>
              <a:ext uri="{FF2B5EF4-FFF2-40B4-BE49-F238E27FC236}">
                <a16:creationId xmlns:a16="http://schemas.microsoft.com/office/drawing/2014/main" id="{E495AB89-1D96-2267-747C-011AF9D07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82443" y="-8811612"/>
            <a:ext cx="21169847" cy="41898653"/>
          </a:xfrm>
          <a:prstGeom prst="rect">
            <a:avLst/>
          </a:prstGeom>
        </p:spPr>
      </p:pic>
      <p:sp>
        <p:nvSpPr>
          <p:cNvPr id="2" name="Circle: Hollow 1">
            <a:extLst>
              <a:ext uri="{FF2B5EF4-FFF2-40B4-BE49-F238E27FC236}">
                <a16:creationId xmlns:a16="http://schemas.microsoft.com/office/drawing/2014/main" id="{339DE935-53C1-63FE-7C8B-8AC758892454}"/>
              </a:ext>
            </a:extLst>
          </p:cNvPr>
          <p:cNvSpPr/>
          <p:nvPr/>
        </p:nvSpPr>
        <p:spPr>
          <a:xfrm>
            <a:off x="-4452310" y="0"/>
            <a:ext cx="6868535" cy="6868535"/>
          </a:xfrm>
          <a:prstGeom prst="donut">
            <a:avLst>
              <a:gd name="adj" fmla="val 15337"/>
            </a:avLst>
          </a:prstGeom>
          <a:solidFill>
            <a:srgbClr val="76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6675062-6CAF-8BF4-6899-56E0428DFD73}"/>
              </a:ext>
            </a:extLst>
          </p:cNvPr>
          <p:cNvSpPr/>
          <p:nvPr/>
        </p:nvSpPr>
        <p:spPr>
          <a:xfrm>
            <a:off x="-188282" y="373127"/>
            <a:ext cx="1028648" cy="1023410"/>
          </a:xfrm>
          <a:prstGeom prst="ellipse">
            <a:avLst/>
          </a:prstGeom>
          <a:solidFill>
            <a:srgbClr val="BC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Content Placeholder 5" descr="Heart organ outline">
            <a:extLst>
              <a:ext uri="{FF2B5EF4-FFF2-40B4-BE49-F238E27FC236}">
                <a16:creationId xmlns:a16="http://schemas.microsoft.com/office/drawing/2014/main" id="{61291EC0-673E-F916-712A-56C323C63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2625" y="466698"/>
            <a:ext cx="823979" cy="823979"/>
          </a:xfrm>
          <a:prstGeom prst="rect">
            <a:avLst/>
          </a:prstGeom>
        </p:spPr>
      </p:pic>
      <p:pic>
        <p:nvPicPr>
          <p:cNvPr id="5" name="Graphic 4" descr="Lungs outline">
            <a:extLst>
              <a:ext uri="{FF2B5EF4-FFF2-40B4-BE49-F238E27FC236}">
                <a16:creationId xmlns:a16="http://schemas.microsoft.com/office/drawing/2014/main" id="{2F8A0CDE-ACB8-1521-15D8-56969FEB80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232" y="1149373"/>
            <a:ext cx="823980" cy="823980"/>
          </a:xfrm>
          <a:prstGeom prst="rect">
            <a:avLst/>
          </a:prstGeom>
        </p:spPr>
      </p:pic>
      <p:pic>
        <p:nvPicPr>
          <p:cNvPr id="6" name="Graphic 5" descr="Stomach outline">
            <a:extLst>
              <a:ext uri="{FF2B5EF4-FFF2-40B4-BE49-F238E27FC236}">
                <a16:creationId xmlns:a16="http://schemas.microsoft.com/office/drawing/2014/main" id="{6B7A1878-F1B3-2FCC-23F1-D215675DB8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2318" y="2029277"/>
            <a:ext cx="823980" cy="823980"/>
          </a:xfrm>
          <a:prstGeom prst="rect">
            <a:avLst/>
          </a:prstGeom>
        </p:spPr>
      </p:pic>
      <p:pic>
        <p:nvPicPr>
          <p:cNvPr id="7" name="Graphic 6" descr="Brain outline">
            <a:extLst>
              <a:ext uri="{FF2B5EF4-FFF2-40B4-BE49-F238E27FC236}">
                <a16:creationId xmlns:a16="http://schemas.microsoft.com/office/drawing/2014/main" id="{8198B30F-79B8-E3E4-CAA2-10D61FAC81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1799" y="4193293"/>
            <a:ext cx="823980" cy="823980"/>
          </a:xfrm>
          <a:prstGeom prst="rect">
            <a:avLst/>
          </a:prstGeom>
        </p:spPr>
      </p:pic>
      <p:pic>
        <p:nvPicPr>
          <p:cNvPr id="8" name="Graphic 7" descr="Kidneys outline">
            <a:extLst>
              <a:ext uri="{FF2B5EF4-FFF2-40B4-BE49-F238E27FC236}">
                <a16:creationId xmlns:a16="http://schemas.microsoft.com/office/drawing/2014/main" id="{B5057240-8729-24B1-9365-51F93F215A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1354" y="4986386"/>
            <a:ext cx="823980" cy="823980"/>
          </a:xfrm>
          <a:prstGeom prst="rect">
            <a:avLst/>
          </a:prstGeom>
        </p:spPr>
      </p:pic>
      <p:pic>
        <p:nvPicPr>
          <p:cNvPr id="9" name="Graphic 8" descr="User outline">
            <a:extLst>
              <a:ext uri="{FF2B5EF4-FFF2-40B4-BE49-F238E27FC236}">
                <a16:creationId xmlns:a16="http://schemas.microsoft.com/office/drawing/2014/main" id="{DED487D6-BC65-1D35-B6B0-8B2FE7B429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85948" y="5515469"/>
            <a:ext cx="823981" cy="82398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0B0EF9E-99F2-2DE9-D3EC-A6378BDD1D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53663" y="3157010"/>
            <a:ext cx="823981" cy="82398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9D715F-43E5-23AA-EFFB-E6E373428246}"/>
              </a:ext>
            </a:extLst>
          </p:cNvPr>
          <p:cNvSpPr/>
          <p:nvPr/>
        </p:nvSpPr>
        <p:spPr>
          <a:xfrm>
            <a:off x="5689347" y="510169"/>
            <a:ext cx="6132380" cy="53001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F4CC664-D521-0919-88CE-8DC7110D5D50}"/>
              </a:ext>
            </a:extLst>
          </p:cNvPr>
          <p:cNvSpPr txBox="1">
            <a:spLocks/>
          </p:cNvSpPr>
          <p:nvPr/>
        </p:nvSpPr>
        <p:spPr>
          <a:xfrm>
            <a:off x="5921697" y="588494"/>
            <a:ext cx="5664055" cy="5221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b="1" u="sng" dirty="0">
                <a:solidFill>
                  <a:schemeClr val="bg1"/>
                </a:solidFill>
              </a:rPr>
              <a:t>Cardiovascular System</a:t>
            </a:r>
          </a:p>
          <a:p>
            <a:pPr marL="0" indent="0">
              <a:buNone/>
            </a:pPr>
            <a:endParaRPr lang="en-C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bg1"/>
                </a:solidFill>
              </a:rPr>
              <a:t>Clinical Manifestations:</a:t>
            </a: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Compensatory Stage – </a:t>
            </a:r>
            <a:r>
              <a:rPr lang="en-US" dirty="0">
                <a:solidFill>
                  <a:schemeClr val="bg1"/>
                </a:solidFill>
              </a:rPr>
              <a:t>Tachycardia, ↑ contractility, narrowed pulse pressure</a:t>
            </a: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Progressive Stage – </a:t>
            </a:r>
            <a:r>
              <a:rPr lang="en-CA" dirty="0">
                <a:solidFill>
                  <a:schemeClr val="bg1"/>
                </a:solidFill>
              </a:rPr>
              <a:t>↓ BP (MAP &lt;60), dysrhythmias, myocardial ischemia, ↑ capillary permeability</a:t>
            </a: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Refractory Stage – </a:t>
            </a:r>
            <a:r>
              <a:rPr lang="en-CA" dirty="0">
                <a:solidFill>
                  <a:schemeClr val="bg1"/>
                </a:solidFill>
              </a:rPr>
              <a:t>Hypotension, Bradycardia, Poor CO</a:t>
            </a: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6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4274A1"/>
            </a:gs>
            <a:gs pos="100000">
              <a:srgbClr val="395277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D143FF-F7B2-F805-FB61-CEF0B11F5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screenshot of a human body&#10;&#10;AI-generated content may be incorrect.">
            <a:extLst>
              <a:ext uri="{FF2B5EF4-FFF2-40B4-BE49-F238E27FC236}">
                <a16:creationId xmlns:a16="http://schemas.microsoft.com/office/drawing/2014/main" id="{88B9C2CA-D1E5-A42D-000E-282BDB30A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80646"/>
            <a:ext cx="24970406" cy="49420592"/>
          </a:xfrm>
          <a:prstGeom prst="rect">
            <a:avLst/>
          </a:prstGeom>
        </p:spPr>
      </p:pic>
      <p:sp>
        <p:nvSpPr>
          <p:cNvPr id="2" name="Circle: Hollow 1">
            <a:extLst>
              <a:ext uri="{FF2B5EF4-FFF2-40B4-BE49-F238E27FC236}">
                <a16:creationId xmlns:a16="http://schemas.microsoft.com/office/drawing/2014/main" id="{5FFD2B44-A3BD-C689-F605-C944DDC7EB4B}"/>
              </a:ext>
            </a:extLst>
          </p:cNvPr>
          <p:cNvSpPr/>
          <p:nvPr/>
        </p:nvSpPr>
        <p:spPr>
          <a:xfrm>
            <a:off x="-4452310" y="0"/>
            <a:ext cx="6868535" cy="6868535"/>
          </a:xfrm>
          <a:prstGeom prst="donut">
            <a:avLst>
              <a:gd name="adj" fmla="val 15337"/>
            </a:avLst>
          </a:prstGeom>
          <a:solidFill>
            <a:srgbClr val="76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B826A47-7074-9072-DD47-3CA47189A0C6}"/>
              </a:ext>
            </a:extLst>
          </p:cNvPr>
          <p:cNvSpPr/>
          <p:nvPr/>
        </p:nvSpPr>
        <p:spPr>
          <a:xfrm>
            <a:off x="682164" y="1066800"/>
            <a:ext cx="1028648" cy="1023410"/>
          </a:xfrm>
          <a:prstGeom prst="ellipse">
            <a:avLst/>
          </a:prstGeom>
          <a:solidFill>
            <a:srgbClr val="BC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Content Placeholder 5" descr="Heart organ outline">
            <a:extLst>
              <a:ext uri="{FF2B5EF4-FFF2-40B4-BE49-F238E27FC236}">
                <a16:creationId xmlns:a16="http://schemas.microsoft.com/office/drawing/2014/main" id="{15F2F24D-D1F6-CF6A-7AE0-E950DC4EC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2625" y="466698"/>
            <a:ext cx="823979" cy="823979"/>
          </a:xfrm>
          <a:prstGeom prst="rect">
            <a:avLst/>
          </a:prstGeom>
        </p:spPr>
      </p:pic>
      <p:pic>
        <p:nvPicPr>
          <p:cNvPr id="5" name="Graphic 4" descr="Lungs outline">
            <a:extLst>
              <a:ext uri="{FF2B5EF4-FFF2-40B4-BE49-F238E27FC236}">
                <a16:creationId xmlns:a16="http://schemas.microsoft.com/office/drawing/2014/main" id="{022EA11E-DC03-1C96-7894-962D6AA7B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232" y="1149373"/>
            <a:ext cx="823980" cy="823980"/>
          </a:xfrm>
          <a:prstGeom prst="rect">
            <a:avLst/>
          </a:prstGeom>
        </p:spPr>
      </p:pic>
      <p:pic>
        <p:nvPicPr>
          <p:cNvPr id="6" name="Graphic 5" descr="Stomach outline">
            <a:extLst>
              <a:ext uri="{FF2B5EF4-FFF2-40B4-BE49-F238E27FC236}">
                <a16:creationId xmlns:a16="http://schemas.microsoft.com/office/drawing/2014/main" id="{F641D9B8-4036-D9AA-8901-70B1EBDBE3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2318" y="2029277"/>
            <a:ext cx="823980" cy="823980"/>
          </a:xfrm>
          <a:prstGeom prst="rect">
            <a:avLst/>
          </a:prstGeom>
        </p:spPr>
      </p:pic>
      <p:pic>
        <p:nvPicPr>
          <p:cNvPr id="7" name="Graphic 6" descr="Brain outline">
            <a:extLst>
              <a:ext uri="{FF2B5EF4-FFF2-40B4-BE49-F238E27FC236}">
                <a16:creationId xmlns:a16="http://schemas.microsoft.com/office/drawing/2014/main" id="{037020A5-3672-9943-C44F-99471EAA28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1799" y="4193293"/>
            <a:ext cx="823980" cy="823980"/>
          </a:xfrm>
          <a:prstGeom prst="rect">
            <a:avLst/>
          </a:prstGeom>
        </p:spPr>
      </p:pic>
      <p:pic>
        <p:nvPicPr>
          <p:cNvPr id="8" name="Graphic 7" descr="Kidneys outline">
            <a:extLst>
              <a:ext uri="{FF2B5EF4-FFF2-40B4-BE49-F238E27FC236}">
                <a16:creationId xmlns:a16="http://schemas.microsoft.com/office/drawing/2014/main" id="{C3707C8C-EC5C-74E2-2C16-C5D39460BC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1354" y="4986386"/>
            <a:ext cx="823980" cy="823980"/>
          </a:xfrm>
          <a:prstGeom prst="rect">
            <a:avLst/>
          </a:prstGeom>
        </p:spPr>
      </p:pic>
      <p:pic>
        <p:nvPicPr>
          <p:cNvPr id="9" name="Graphic 8" descr="User outline">
            <a:extLst>
              <a:ext uri="{FF2B5EF4-FFF2-40B4-BE49-F238E27FC236}">
                <a16:creationId xmlns:a16="http://schemas.microsoft.com/office/drawing/2014/main" id="{94D44892-0107-91AE-961C-C75E354E78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85948" y="5515469"/>
            <a:ext cx="823981" cy="82398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A24FA34-D2F4-8D7C-7ADE-E9050424F0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53663" y="3157010"/>
            <a:ext cx="823981" cy="82398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F166822-F3D8-DC87-DF5B-165961929A6B}"/>
              </a:ext>
            </a:extLst>
          </p:cNvPr>
          <p:cNvSpPr/>
          <p:nvPr/>
        </p:nvSpPr>
        <p:spPr>
          <a:xfrm>
            <a:off x="2575933" y="215271"/>
            <a:ext cx="6273100" cy="54821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C2FBFEE-2881-4F08-7F6B-DB9A81E65353}"/>
              </a:ext>
            </a:extLst>
          </p:cNvPr>
          <p:cNvSpPr txBox="1">
            <a:spLocks/>
          </p:cNvSpPr>
          <p:nvPr/>
        </p:nvSpPr>
        <p:spPr>
          <a:xfrm>
            <a:off x="2949003" y="293597"/>
            <a:ext cx="5664055" cy="5221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b="1" u="sng" dirty="0">
                <a:solidFill>
                  <a:schemeClr val="bg1"/>
                </a:solidFill>
              </a:rPr>
              <a:t>Respiratory System</a:t>
            </a:r>
          </a:p>
          <a:p>
            <a:pPr marL="0" indent="0">
              <a:buNone/>
            </a:pPr>
            <a:endParaRPr lang="en-C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bg1"/>
                </a:solidFill>
              </a:rPr>
              <a:t>Clinical Manifestations:</a:t>
            </a: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Compensatory Stage – </a:t>
            </a:r>
            <a:r>
              <a:rPr lang="en-US" dirty="0">
                <a:solidFill>
                  <a:schemeClr val="bg1"/>
                </a:solidFill>
              </a:rPr>
              <a:t>Tachypnea (hyperventilation to blow off CO₂)</a:t>
            </a: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Progressive Stage – </a:t>
            </a:r>
            <a:r>
              <a:rPr lang="en-CA" dirty="0">
                <a:solidFill>
                  <a:schemeClr val="bg1"/>
                </a:solidFill>
              </a:rPr>
              <a:t>ARDS: Acute respiratory distress syndrome (capillary permeability, pulmonary edema, moist crackles, ↓ compliance)</a:t>
            </a: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Refractory Stage – </a:t>
            </a:r>
            <a:r>
              <a:rPr lang="en-CA" dirty="0">
                <a:solidFill>
                  <a:schemeClr val="bg1"/>
                </a:solidFill>
              </a:rPr>
              <a:t>Refractory hypoxemia, respiratory failure</a:t>
            </a:r>
          </a:p>
        </p:txBody>
      </p:sp>
    </p:spTree>
    <p:extLst>
      <p:ext uri="{BB962C8B-B14F-4D97-AF65-F5344CB8AC3E}">
        <p14:creationId xmlns:p14="http://schemas.microsoft.com/office/powerpoint/2010/main" val="1325243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4274A1"/>
            </a:gs>
            <a:gs pos="100000">
              <a:srgbClr val="395277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AC53F7-E913-99EE-D524-A2FE75C95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screenshot of a human body&#10;&#10;AI-generated content may be incorrect.">
            <a:extLst>
              <a:ext uri="{FF2B5EF4-FFF2-40B4-BE49-F238E27FC236}">
                <a16:creationId xmlns:a16="http://schemas.microsoft.com/office/drawing/2014/main" id="{8D9E4ED2-2E1A-8A74-C616-3A657CA6D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05406" y="-16324346"/>
            <a:ext cx="24970406" cy="49420592"/>
          </a:xfrm>
          <a:prstGeom prst="rect">
            <a:avLst/>
          </a:prstGeom>
        </p:spPr>
      </p:pic>
      <p:sp>
        <p:nvSpPr>
          <p:cNvPr id="2" name="Circle: Hollow 1">
            <a:extLst>
              <a:ext uri="{FF2B5EF4-FFF2-40B4-BE49-F238E27FC236}">
                <a16:creationId xmlns:a16="http://schemas.microsoft.com/office/drawing/2014/main" id="{8B10BF39-440E-5607-B718-23586DCFD1A7}"/>
              </a:ext>
            </a:extLst>
          </p:cNvPr>
          <p:cNvSpPr/>
          <p:nvPr/>
        </p:nvSpPr>
        <p:spPr>
          <a:xfrm>
            <a:off x="-4452310" y="0"/>
            <a:ext cx="6868535" cy="6868535"/>
          </a:xfrm>
          <a:prstGeom prst="donut">
            <a:avLst>
              <a:gd name="adj" fmla="val 15337"/>
            </a:avLst>
          </a:prstGeom>
          <a:solidFill>
            <a:srgbClr val="76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1BCD73-688E-1B23-9721-0AC7D71C93E5}"/>
              </a:ext>
            </a:extLst>
          </p:cNvPr>
          <p:cNvSpPr/>
          <p:nvPr/>
        </p:nvSpPr>
        <p:spPr>
          <a:xfrm>
            <a:off x="1186934" y="1990732"/>
            <a:ext cx="1028648" cy="1023410"/>
          </a:xfrm>
          <a:prstGeom prst="ellipse">
            <a:avLst/>
          </a:prstGeom>
          <a:solidFill>
            <a:srgbClr val="BC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Content Placeholder 5" descr="Heart organ outline">
            <a:extLst>
              <a:ext uri="{FF2B5EF4-FFF2-40B4-BE49-F238E27FC236}">
                <a16:creationId xmlns:a16="http://schemas.microsoft.com/office/drawing/2014/main" id="{BE216D05-8DF0-053E-3291-FC8444CD4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2625" y="466698"/>
            <a:ext cx="823979" cy="823979"/>
          </a:xfrm>
          <a:prstGeom prst="rect">
            <a:avLst/>
          </a:prstGeom>
        </p:spPr>
      </p:pic>
      <p:pic>
        <p:nvPicPr>
          <p:cNvPr id="5" name="Graphic 4" descr="Lungs outline">
            <a:extLst>
              <a:ext uri="{FF2B5EF4-FFF2-40B4-BE49-F238E27FC236}">
                <a16:creationId xmlns:a16="http://schemas.microsoft.com/office/drawing/2014/main" id="{347DF37D-DA81-1E8B-1251-5B42FD424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232" y="1149373"/>
            <a:ext cx="823980" cy="823980"/>
          </a:xfrm>
          <a:prstGeom prst="rect">
            <a:avLst/>
          </a:prstGeom>
        </p:spPr>
      </p:pic>
      <p:pic>
        <p:nvPicPr>
          <p:cNvPr id="6" name="Graphic 5" descr="Stomach outline">
            <a:extLst>
              <a:ext uri="{FF2B5EF4-FFF2-40B4-BE49-F238E27FC236}">
                <a16:creationId xmlns:a16="http://schemas.microsoft.com/office/drawing/2014/main" id="{D9FE36FD-AC52-8B8F-0925-C4AD5B87F3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2318" y="2029277"/>
            <a:ext cx="823980" cy="823980"/>
          </a:xfrm>
          <a:prstGeom prst="rect">
            <a:avLst/>
          </a:prstGeom>
        </p:spPr>
      </p:pic>
      <p:pic>
        <p:nvPicPr>
          <p:cNvPr id="7" name="Graphic 6" descr="Brain outline">
            <a:extLst>
              <a:ext uri="{FF2B5EF4-FFF2-40B4-BE49-F238E27FC236}">
                <a16:creationId xmlns:a16="http://schemas.microsoft.com/office/drawing/2014/main" id="{2EEA1AD0-DEC3-76C1-D5FC-118EF20CB7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1799" y="4193293"/>
            <a:ext cx="823980" cy="823980"/>
          </a:xfrm>
          <a:prstGeom prst="rect">
            <a:avLst/>
          </a:prstGeom>
        </p:spPr>
      </p:pic>
      <p:pic>
        <p:nvPicPr>
          <p:cNvPr id="8" name="Graphic 7" descr="Kidneys outline">
            <a:extLst>
              <a:ext uri="{FF2B5EF4-FFF2-40B4-BE49-F238E27FC236}">
                <a16:creationId xmlns:a16="http://schemas.microsoft.com/office/drawing/2014/main" id="{3F50C45C-E95C-4817-8156-F7DA3070A0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1354" y="4986386"/>
            <a:ext cx="823980" cy="823980"/>
          </a:xfrm>
          <a:prstGeom prst="rect">
            <a:avLst/>
          </a:prstGeom>
        </p:spPr>
      </p:pic>
      <p:pic>
        <p:nvPicPr>
          <p:cNvPr id="9" name="Graphic 8" descr="User outline">
            <a:extLst>
              <a:ext uri="{FF2B5EF4-FFF2-40B4-BE49-F238E27FC236}">
                <a16:creationId xmlns:a16="http://schemas.microsoft.com/office/drawing/2014/main" id="{580B5F94-E4DE-CF72-2AD5-A2EA5BB9A2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85948" y="5515469"/>
            <a:ext cx="823981" cy="82398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99C9242-B12D-753F-8393-D827F572B3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53663" y="3157010"/>
            <a:ext cx="823981" cy="82398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392C75E-80E7-BDC7-9B41-5DD256E0B2C7}"/>
              </a:ext>
            </a:extLst>
          </p:cNvPr>
          <p:cNvSpPr/>
          <p:nvPr/>
        </p:nvSpPr>
        <p:spPr>
          <a:xfrm>
            <a:off x="3172570" y="1759591"/>
            <a:ext cx="8577473" cy="33388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6CF9FEE-55B8-35D6-B94C-9B5E9D7A37C4}"/>
              </a:ext>
            </a:extLst>
          </p:cNvPr>
          <p:cNvSpPr txBox="1">
            <a:spLocks/>
          </p:cNvSpPr>
          <p:nvPr/>
        </p:nvSpPr>
        <p:spPr>
          <a:xfrm>
            <a:off x="3498333" y="1907039"/>
            <a:ext cx="8081198" cy="3191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b="1" u="sng" dirty="0">
                <a:solidFill>
                  <a:schemeClr val="bg1"/>
                </a:solidFill>
              </a:rPr>
              <a:t>Gastrointestinal System</a:t>
            </a:r>
          </a:p>
          <a:p>
            <a:pPr marL="0" indent="0">
              <a:buNone/>
            </a:pPr>
            <a:endParaRPr lang="en-C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bg1"/>
                </a:solidFill>
              </a:rPr>
              <a:t>Clinical Manifestations:</a:t>
            </a: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Compensatory Stage – </a:t>
            </a:r>
            <a:r>
              <a:rPr lang="en-US" dirty="0">
                <a:solidFill>
                  <a:schemeClr val="bg1"/>
                </a:solidFill>
              </a:rPr>
              <a:t>↓ Motility, hypoactive bowel sounds, paralytic ileus risk</a:t>
            </a: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Progressive Stage – </a:t>
            </a:r>
            <a:r>
              <a:rPr lang="en-US" dirty="0">
                <a:solidFill>
                  <a:schemeClr val="bg1"/>
                </a:solidFill>
              </a:rPr>
              <a:t>Ischemic gut, stress ulcers, GI bleeding, bacterial translocation</a:t>
            </a: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Refractory Stage – </a:t>
            </a:r>
            <a:r>
              <a:rPr lang="en-CA" dirty="0">
                <a:solidFill>
                  <a:schemeClr val="bg1"/>
                </a:solidFill>
              </a:rPr>
              <a:t>Irreversible Ischemia</a:t>
            </a:r>
          </a:p>
        </p:txBody>
      </p:sp>
    </p:spTree>
    <p:extLst>
      <p:ext uri="{BB962C8B-B14F-4D97-AF65-F5344CB8AC3E}">
        <p14:creationId xmlns:p14="http://schemas.microsoft.com/office/powerpoint/2010/main" val="690991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4274A1"/>
            </a:gs>
            <a:gs pos="100000">
              <a:srgbClr val="395277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23FAD3-D027-4E24-6A2E-B77E6E514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screenshot of a human body&#10;&#10;AI-generated content may be incorrect.">
            <a:extLst>
              <a:ext uri="{FF2B5EF4-FFF2-40B4-BE49-F238E27FC236}">
                <a16:creationId xmlns:a16="http://schemas.microsoft.com/office/drawing/2014/main" id="{4C4B41CA-AB02-511C-01BE-DB5498796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90138" y="-15232147"/>
            <a:ext cx="27772275" cy="54965957"/>
          </a:xfrm>
          <a:prstGeom prst="rect">
            <a:avLst/>
          </a:prstGeom>
        </p:spPr>
      </p:pic>
      <p:sp>
        <p:nvSpPr>
          <p:cNvPr id="2" name="Circle: Hollow 1">
            <a:extLst>
              <a:ext uri="{FF2B5EF4-FFF2-40B4-BE49-F238E27FC236}">
                <a16:creationId xmlns:a16="http://schemas.microsoft.com/office/drawing/2014/main" id="{61E3369E-1AA0-7554-F306-6B6038A5E38E}"/>
              </a:ext>
            </a:extLst>
          </p:cNvPr>
          <p:cNvSpPr/>
          <p:nvPr/>
        </p:nvSpPr>
        <p:spPr>
          <a:xfrm>
            <a:off x="-4452310" y="0"/>
            <a:ext cx="6868535" cy="6868535"/>
          </a:xfrm>
          <a:prstGeom prst="donut">
            <a:avLst>
              <a:gd name="adj" fmla="val 15337"/>
            </a:avLst>
          </a:prstGeom>
          <a:solidFill>
            <a:srgbClr val="76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B71D90A-EAF0-DCB1-DC15-4473F67BA55D}"/>
              </a:ext>
            </a:extLst>
          </p:cNvPr>
          <p:cNvSpPr/>
          <p:nvPr/>
        </p:nvSpPr>
        <p:spPr>
          <a:xfrm>
            <a:off x="1351329" y="2944708"/>
            <a:ext cx="1028648" cy="1023410"/>
          </a:xfrm>
          <a:prstGeom prst="ellipse">
            <a:avLst/>
          </a:prstGeom>
          <a:solidFill>
            <a:srgbClr val="BC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Content Placeholder 5" descr="Heart organ outline">
            <a:extLst>
              <a:ext uri="{FF2B5EF4-FFF2-40B4-BE49-F238E27FC236}">
                <a16:creationId xmlns:a16="http://schemas.microsoft.com/office/drawing/2014/main" id="{E15CE2A3-FB6E-EA28-CA04-3C454C638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2625" y="466698"/>
            <a:ext cx="823979" cy="823979"/>
          </a:xfrm>
          <a:prstGeom prst="rect">
            <a:avLst/>
          </a:prstGeom>
        </p:spPr>
      </p:pic>
      <p:pic>
        <p:nvPicPr>
          <p:cNvPr id="5" name="Graphic 4" descr="Lungs outline">
            <a:extLst>
              <a:ext uri="{FF2B5EF4-FFF2-40B4-BE49-F238E27FC236}">
                <a16:creationId xmlns:a16="http://schemas.microsoft.com/office/drawing/2014/main" id="{8485E788-18FD-357F-5CB7-EDD081A314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232" y="1149373"/>
            <a:ext cx="823980" cy="823980"/>
          </a:xfrm>
          <a:prstGeom prst="rect">
            <a:avLst/>
          </a:prstGeom>
        </p:spPr>
      </p:pic>
      <p:pic>
        <p:nvPicPr>
          <p:cNvPr id="6" name="Graphic 5" descr="Stomach outline">
            <a:extLst>
              <a:ext uri="{FF2B5EF4-FFF2-40B4-BE49-F238E27FC236}">
                <a16:creationId xmlns:a16="http://schemas.microsoft.com/office/drawing/2014/main" id="{EB067C07-4969-9E03-DE7C-2E905F0D49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2318" y="2029277"/>
            <a:ext cx="823980" cy="823980"/>
          </a:xfrm>
          <a:prstGeom prst="rect">
            <a:avLst/>
          </a:prstGeom>
        </p:spPr>
      </p:pic>
      <p:pic>
        <p:nvPicPr>
          <p:cNvPr id="7" name="Graphic 6" descr="Brain outline">
            <a:extLst>
              <a:ext uri="{FF2B5EF4-FFF2-40B4-BE49-F238E27FC236}">
                <a16:creationId xmlns:a16="http://schemas.microsoft.com/office/drawing/2014/main" id="{26E1E032-1313-F78B-D988-982D9110CE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1799" y="4193293"/>
            <a:ext cx="823980" cy="823980"/>
          </a:xfrm>
          <a:prstGeom prst="rect">
            <a:avLst/>
          </a:prstGeom>
        </p:spPr>
      </p:pic>
      <p:pic>
        <p:nvPicPr>
          <p:cNvPr id="8" name="Graphic 7" descr="Kidneys outline">
            <a:extLst>
              <a:ext uri="{FF2B5EF4-FFF2-40B4-BE49-F238E27FC236}">
                <a16:creationId xmlns:a16="http://schemas.microsoft.com/office/drawing/2014/main" id="{C8EDB9A7-EC1C-71E9-1963-7E81538B9B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1354" y="4986386"/>
            <a:ext cx="823980" cy="823980"/>
          </a:xfrm>
          <a:prstGeom prst="rect">
            <a:avLst/>
          </a:prstGeom>
        </p:spPr>
      </p:pic>
      <p:pic>
        <p:nvPicPr>
          <p:cNvPr id="9" name="Graphic 8" descr="User outline">
            <a:extLst>
              <a:ext uri="{FF2B5EF4-FFF2-40B4-BE49-F238E27FC236}">
                <a16:creationId xmlns:a16="http://schemas.microsoft.com/office/drawing/2014/main" id="{5DE03520-9FB9-9FDD-D899-F8EE5F65A1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85948" y="5515469"/>
            <a:ext cx="823981" cy="82398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26F94D6-9C68-B171-8873-B56AABD154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53663" y="3157010"/>
            <a:ext cx="823981" cy="82398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F26644F-AC05-AB0D-0C13-F24CC9697B11}"/>
              </a:ext>
            </a:extLst>
          </p:cNvPr>
          <p:cNvSpPr/>
          <p:nvPr/>
        </p:nvSpPr>
        <p:spPr>
          <a:xfrm>
            <a:off x="6228498" y="1201800"/>
            <a:ext cx="6132380" cy="53001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0B07F25-4C18-5870-71DF-4A1A601BC5CB}"/>
              </a:ext>
            </a:extLst>
          </p:cNvPr>
          <p:cNvSpPr txBox="1">
            <a:spLocks/>
          </p:cNvSpPr>
          <p:nvPr/>
        </p:nvSpPr>
        <p:spPr>
          <a:xfrm>
            <a:off x="6462661" y="1166881"/>
            <a:ext cx="5664055" cy="522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b="1" u="sng" dirty="0">
                <a:solidFill>
                  <a:schemeClr val="bg1"/>
                </a:solidFill>
              </a:rPr>
              <a:t>Hepatic System</a:t>
            </a:r>
          </a:p>
          <a:p>
            <a:pPr marL="0" indent="0">
              <a:buNone/>
            </a:pPr>
            <a:endParaRPr lang="en-C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bg1"/>
                </a:solidFill>
              </a:rPr>
              <a:t>Clinical Manifestations:</a:t>
            </a: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Compensatory Stage – </a:t>
            </a:r>
            <a:r>
              <a:rPr lang="en-CA" dirty="0">
                <a:solidFill>
                  <a:schemeClr val="bg1"/>
                </a:solidFill>
              </a:rPr>
              <a:t>Decreased perfusion.</a:t>
            </a: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Progressive Stage – </a:t>
            </a:r>
            <a:r>
              <a:rPr lang="en-US" dirty="0">
                <a:solidFill>
                  <a:schemeClr val="bg1"/>
                </a:solidFill>
              </a:rPr>
              <a:t>↑ Liver enzymes, cell death, jaundice</a:t>
            </a: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Refractory Stage – </a:t>
            </a:r>
            <a:r>
              <a:rPr lang="en-CA" dirty="0">
                <a:solidFill>
                  <a:schemeClr val="bg1"/>
                </a:solidFill>
              </a:rPr>
              <a:t>↑ NH₃, ↑ lactate → worsening acidosis</a:t>
            </a:r>
            <a:endParaRPr lang="en-C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79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4274A1"/>
            </a:gs>
            <a:gs pos="100000">
              <a:srgbClr val="395277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901D4-AB8E-82A1-C23E-4CD5748EE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screenshot of a human body&#10;&#10;AI-generated content may be incorrect.">
            <a:extLst>
              <a:ext uri="{FF2B5EF4-FFF2-40B4-BE49-F238E27FC236}">
                <a16:creationId xmlns:a16="http://schemas.microsoft.com/office/drawing/2014/main" id="{2F215312-E5BF-90D2-5F18-415B65973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2435" y="-601746"/>
            <a:ext cx="24970406" cy="49420592"/>
          </a:xfrm>
          <a:prstGeom prst="rect">
            <a:avLst/>
          </a:prstGeom>
        </p:spPr>
      </p:pic>
      <p:sp>
        <p:nvSpPr>
          <p:cNvPr id="2" name="Circle: Hollow 1">
            <a:extLst>
              <a:ext uri="{FF2B5EF4-FFF2-40B4-BE49-F238E27FC236}">
                <a16:creationId xmlns:a16="http://schemas.microsoft.com/office/drawing/2014/main" id="{366B04EB-F120-9C6A-28CA-50853B769C29}"/>
              </a:ext>
            </a:extLst>
          </p:cNvPr>
          <p:cNvSpPr/>
          <p:nvPr/>
        </p:nvSpPr>
        <p:spPr>
          <a:xfrm>
            <a:off x="-4452310" y="0"/>
            <a:ext cx="6868535" cy="6868535"/>
          </a:xfrm>
          <a:prstGeom prst="donut">
            <a:avLst>
              <a:gd name="adj" fmla="val 15337"/>
            </a:avLst>
          </a:prstGeom>
          <a:solidFill>
            <a:srgbClr val="76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19B19D-7297-171C-BAD4-AA8F590004FD}"/>
              </a:ext>
            </a:extLst>
          </p:cNvPr>
          <p:cNvSpPr/>
          <p:nvPr/>
        </p:nvSpPr>
        <p:spPr>
          <a:xfrm>
            <a:off x="1143344" y="4078135"/>
            <a:ext cx="1028648" cy="1023410"/>
          </a:xfrm>
          <a:prstGeom prst="ellipse">
            <a:avLst/>
          </a:prstGeom>
          <a:solidFill>
            <a:srgbClr val="BC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Content Placeholder 5" descr="Heart organ outline">
            <a:extLst>
              <a:ext uri="{FF2B5EF4-FFF2-40B4-BE49-F238E27FC236}">
                <a16:creationId xmlns:a16="http://schemas.microsoft.com/office/drawing/2014/main" id="{77BCA2AF-BF4D-72DA-284A-16D6ED8CF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2625" y="466698"/>
            <a:ext cx="823979" cy="823979"/>
          </a:xfrm>
          <a:prstGeom prst="rect">
            <a:avLst/>
          </a:prstGeom>
        </p:spPr>
      </p:pic>
      <p:pic>
        <p:nvPicPr>
          <p:cNvPr id="5" name="Graphic 4" descr="Lungs outline">
            <a:extLst>
              <a:ext uri="{FF2B5EF4-FFF2-40B4-BE49-F238E27FC236}">
                <a16:creationId xmlns:a16="http://schemas.microsoft.com/office/drawing/2014/main" id="{29D8A26D-F9E6-E4AA-2C4B-757E45126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232" y="1149373"/>
            <a:ext cx="823980" cy="823980"/>
          </a:xfrm>
          <a:prstGeom prst="rect">
            <a:avLst/>
          </a:prstGeom>
        </p:spPr>
      </p:pic>
      <p:pic>
        <p:nvPicPr>
          <p:cNvPr id="6" name="Graphic 5" descr="Stomach outline">
            <a:extLst>
              <a:ext uri="{FF2B5EF4-FFF2-40B4-BE49-F238E27FC236}">
                <a16:creationId xmlns:a16="http://schemas.microsoft.com/office/drawing/2014/main" id="{BA3B01A5-1B37-BB3D-D7FE-DC2585C77A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2318" y="2029277"/>
            <a:ext cx="823980" cy="823980"/>
          </a:xfrm>
          <a:prstGeom prst="rect">
            <a:avLst/>
          </a:prstGeom>
        </p:spPr>
      </p:pic>
      <p:pic>
        <p:nvPicPr>
          <p:cNvPr id="7" name="Graphic 6" descr="Brain outline">
            <a:extLst>
              <a:ext uri="{FF2B5EF4-FFF2-40B4-BE49-F238E27FC236}">
                <a16:creationId xmlns:a16="http://schemas.microsoft.com/office/drawing/2014/main" id="{4147E521-DAA4-B5CC-F2E8-DC6A842DD7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1799" y="4193293"/>
            <a:ext cx="823980" cy="823980"/>
          </a:xfrm>
          <a:prstGeom prst="rect">
            <a:avLst/>
          </a:prstGeom>
        </p:spPr>
      </p:pic>
      <p:pic>
        <p:nvPicPr>
          <p:cNvPr id="8" name="Graphic 7" descr="Kidneys outline">
            <a:extLst>
              <a:ext uri="{FF2B5EF4-FFF2-40B4-BE49-F238E27FC236}">
                <a16:creationId xmlns:a16="http://schemas.microsoft.com/office/drawing/2014/main" id="{89DF8B3F-988E-F185-7A48-6E157F2D1E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1354" y="4986386"/>
            <a:ext cx="823980" cy="823980"/>
          </a:xfrm>
          <a:prstGeom prst="rect">
            <a:avLst/>
          </a:prstGeom>
        </p:spPr>
      </p:pic>
      <p:pic>
        <p:nvPicPr>
          <p:cNvPr id="9" name="Graphic 8" descr="User outline">
            <a:extLst>
              <a:ext uri="{FF2B5EF4-FFF2-40B4-BE49-F238E27FC236}">
                <a16:creationId xmlns:a16="http://schemas.microsoft.com/office/drawing/2014/main" id="{C7D229DA-3ED9-BCCB-2F22-7BA58C7C2C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85948" y="5515469"/>
            <a:ext cx="823981" cy="82398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6C35FFA-72BB-D493-2D6A-0B5A3741B1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53663" y="3157010"/>
            <a:ext cx="823981" cy="82398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7D6328-FB67-F4B4-D8FF-393E2A0B3552}"/>
              </a:ext>
            </a:extLst>
          </p:cNvPr>
          <p:cNvSpPr/>
          <p:nvPr/>
        </p:nvSpPr>
        <p:spPr>
          <a:xfrm>
            <a:off x="2716653" y="215272"/>
            <a:ext cx="6132380" cy="53001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3429B370-6735-C8EC-ADDF-C7EEC1F508F3}"/>
              </a:ext>
            </a:extLst>
          </p:cNvPr>
          <p:cNvSpPr txBox="1">
            <a:spLocks/>
          </p:cNvSpPr>
          <p:nvPr/>
        </p:nvSpPr>
        <p:spPr>
          <a:xfrm>
            <a:off x="3066107" y="293597"/>
            <a:ext cx="5546951" cy="50380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b="1" u="sng" dirty="0">
                <a:solidFill>
                  <a:schemeClr val="bg1"/>
                </a:solidFill>
              </a:rPr>
              <a:t>Neurological System</a:t>
            </a:r>
          </a:p>
          <a:p>
            <a:pPr marL="0" indent="0">
              <a:buNone/>
            </a:pPr>
            <a:endParaRPr lang="en-C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bg1"/>
                </a:solidFill>
              </a:rPr>
              <a:t>Clinical Manifestations:</a:t>
            </a: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Compensatory Stage – </a:t>
            </a:r>
            <a:r>
              <a:rPr lang="en-CA" dirty="0">
                <a:solidFill>
                  <a:schemeClr val="bg1"/>
                </a:solidFill>
              </a:rPr>
              <a:t>Anxiety, restlessness, confusion</a:t>
            </a: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Progressive Stage – </a:t>
            </a:r>
            <a:r>
              <a:rPr lang="en-CA" dirty="0">
                <a:solidFill>
                  <a:schemeClr val="bg1"/>
                </a:solidFill>
              </a:rPr>
              <a:t>↓ Responsiveness, delirium</a:t>
            </a: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Refractory Stage – </a:t>
            </a:r>
            <a:r>
              <a:rPr lang="en-US" dirty="0">
                <a:solidFill>
                  <a:schemeClr val="bg1"/>
                </a:solidFill>
              </a:rPr>
              <a:t>Unresponsive, areflexia, fixed dilated pupils</a:t>
            </a:r>
            <a:endParaRPr lang="en-C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68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4274A1"/>
            </a:gs>
            <a:gs pos="100000">
              <a:srgbClr val="395277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702E6F-FBA2-D122-7BA9-A7FC9B205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screenshot of a human body&#10;&#10;AI-generated content may be incorrect.">
            <a:extLst>
              <a:ext uri="{FF2B5EF4-FFF2-40B4-BE49-F238E27FC236}">
                <a16:creationId xmlns:a16="http://schemas.microsoft.com/office/drawing/2014/main" id="{AD0D11E2-93C2-7161-17B3-FDEFF7F1E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42328" y="-13860605"/>
            <a:ext cx="24970406" cy="49420592"/>
          </a:xfrm>
          <a:prstGeom prst="rect">
            <a:avLst/>
          </a:prstGeom>
        </p:spPr>
      </p:pic>
      <p:sp>
        <p:nvSpPr>
          <p:cNvPr id="2" name="Circle: Hollow 1">
            <a:extLst>
              <a:ext uri="{FF2B5EF4-FFF2-40B4-BE49-F238E27FC236}">
                <a16:creationId xmlns:a16="http://schemas.microsoft.com/office/drawing/2014/main" id="{B877816A-1332-C451-E643-093DAD11D679}"/>
              </a:ext>
            </a:extLst>
          </p:cNvPr>
          <p:cNvSpPr/>
          <p:nvPr/>
        </p:nvSpPr>
        <p:spPr>
          <a:xfrm>
            <a:off x="-4452310" y="0"/>
            <a:ext cx="6868535" cy="6868535"/>
          </a:xfrm>
          <a:prstGeom prst="donut">
            <a:avLst>
              <a:gd name="adj" fmla="val 15337"/>
            </a:avLst>
          </a:prstGeom>
          <a:solidFill>
            <a:srgbClr val="76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FCBC4D-872C-927E-289B-748367415F05}"/>
              </a:ext>
            </a:extLst>
          </p:cNvPr>
          <p:cNvSpPr/>
          <p:nvPr/>
        </p:nvSpPr>
        <p:spPr>
          <a:xfrm>
            <a:off x="632360" y="4882534"/>
            <a:ext cx="1028648" cy="1023410"/>
          </a:xfrm>
          <a:prstGeom prst="ellipse">
            <a:avLst/>
          </a:prstGeom>
          <a:solidFill>
            <a:srgbClr val="BC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Content Placeholder 5" descr="Heart organ outline">
            <a:extLst>
              <a:ext uri="{FF2B5EF4-FFF2-40B4-BE49-F238E27FC236}">
                <a16:creationId xmlns:a16="http://schemas.microsoft.com/office/drawing/2014/main" id="{7D1D5C33-7D84-7CFE-4BB6-5098F0C60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2625" y="466698"/>
            <a:ext cx="823979" cy="823979"/>
          </a:xfrm>
          <a:prstGeom prst="rect">
            <a:avLst/>
          </a:prstGeom>
        </p:spPr>
      </p:pic>
      <p:pic>
        <p:nvPicPr>
          <p:cNvPr id="5" name="Graphic 4" descr="Lungs outline">
            <a:extLst>
              <a:ext uri="{FF2B5EF4-FFF2-40B4-BE49-F238E27FC236}">
                <a16:creationId xmlns:a16="http://schemas.microsoft.com/office/drawing/2014/main" id="{A5462EBA-49F2-CA45-8E65-085303C1C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232" y="1149373"/>
            <a:ext cx="823980" cy="823980"/>
          </a:xfrm>
          <a:prstGeom prst="rect">
            <a:avLst/>
          </a:prstGeom>
        </p:spPr>
      </p:pic>
      <p:pic>
        <p:nvPicPr>
          <p:cNvPr id="6" name="Graphic 5" descr="Stomach outline">
            <a:extLst>
              <a:ext uri="{FF2B5EF4-FFF2-40B4-BE49-F238E27FC236}">
                <a16:creationId xmlns:a16="http://schemas.microsoft.com/office/drawing/2014/main" id="{65DF0DFB-B316-5A87-0C60-C456C262E9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2318" y="2029277"/>
            <a:ext cx="823980" cy="823980"/>
          </a:xfrm>
          <a:prstGeom prst="rect">
            <a:avLst/>
          </a:prstGeom>
        </p:spPr>
      </p:pic>
      <p:pic>
        <p:nvPicPr>
          <p:cNvPr id="7" name="Graphic 6" descr="Brain outline">
            <a:extLst>
              <a:ext uri="{FF2B5EF4-FFF2-40B4-BE49-F238E27FC236}">
                <a16:creationId xmlns:a16="http://schemas.microsoft.com/office/drawing/2014/main" id="{2C9409CF-2BBD-2E8D-4BB2-67979AD2FA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1799" y="4193293"/>
            <a:ext cx="823980" cy="823980"/>
          </a:xfrm>
          <a:prstGeom prst="rect">
            <a:avLst/>
          </a:prstGeom>
        </p:spPr>
      </p:pic>
      <p:pic>
        <p:nvPicPr>
          <p:cNvPr id="8" name="Graphic 7" descr="Kidneys outline">
            <a:extLst>
              <a:ext uri="{FF2B5EF4-FFF2-40B4-BE49-F238E27FC236}">
                <a16:creationId xmlns:a16="http://schemas.microsoft.com/office/drawing/2014/main" id="{177EC81B-12C5-7EE7-4E47-7DC46120D7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1354" y="4986386"/>
            <a:ext cx="823980" cy="823980"/>
          </a:xfrm>
          <a:prstGeom prst="rect">
            <a:avLst/>
          </a:prstGeom>
        </p:spPr>
      </p:pic>
      <p:pic>
        <p:nvPicPr>
          <p:cNvPr id="9" name="Graphic 8" descr="User outline">
            <a:extLst>
              <a:ext uri="{FF2B5EF4-FFF2-40B4-BE49-F238E27FC236}">
                <a16:creationId xmlns:a16="http://schemas.microsoft.com/office/drawing/2014/main" id="{514DBBFD-3DA5-9AA3-707C-56F01F0188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85948" y="5515469"/>
            <a:ext cx="823981" cy="82398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80DBAB6-2AD8-D7D9-486A-644BA761B2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53663" y="3157010"/>
            <a:ext cx="823981" cy="82398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4C1D451-FEE0-E272-FEFD-5993E2E7E896}"/>
              </a:ext>
            </a:extLst>
          </p:cNvPr>
          <p:cNvSpPr/>
          <p:nvPr/>
        </p:nvSpPr>
        <p:spPr>
          <a:xfrm>
            <a:off x="3199205" y="61622"/>
            <a:ext cx="7297345" cy="36287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4BAD4E5-C6BD-7956-442A-3FED4FF13698}"/>
              </a:ext>
            </a:extLst>
          </p:cNvPr>
          <p:cNvSpPr txBox="1">
            <a:spLocks/>
          </p:cNvSpPr>
          <p:nvPr/>
        </p:nvSpPr>
        <p:spPr>
          <a:xfrm>
            <a:off x="3662518" y="204191"/>
            <a:ext cx="7297345" cy="34861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b="1" u="sng" dirty="0">
                <a:solidFill>
                  <a:schemeClr val="bg1"/>
                </a:solidFill>
              </a:rPr>
              <a:t>Renal System</a:t>
            </a:r>
          </a:p>
          <a:p>
            <a:pPr marL="0" indent="0" algn="ctr">
              <a:buNone/>
            </a:pPr>
            <a:endParaRPr lang="en-C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bg1"/>
                </a:solidFill>
              </a:rPr>
              <a:t>Clinical Manifestations:</a:t>
            </a: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Compensatory Stage – </a:t>
            </a:r>
            <a:r>
              <a:rPr lang="en-CA" dirty="0">
                <a:solidFill>
                  <a:schemeClr val="bg1"/>
                </a:solidFill>
              </a:rPr>
              <a:t>RAAS activation </a:t>
            </a:r>
            <a:r>
              <a:rPr lang="en-CA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CA" dirty="0">
                <a:solidFill>
                  <a:schemeClr val="bg1"/>
                </a:solidFill>
              </a:rPr>
              <a:t>conserve Na⁺/H₂O, ↑ BP</a:t>
            </a: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Progressive Stage – </a:t>
            </a:r>
            <a:r>
              <a:rPr lang="en-CA" dirty="0">
                <a:solidFill>
                  <a:schemeClr val="bg1"/>
                </a:solidFill>
              </a:rPr>
              <a:t>Acute tubular necrosis, oliguria, Metabolic acidosis. </a:t>
            </a: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Refractory Stage – </a:t>
            </a:r>
            <a:r>
              <a:rPr lang="en-CA" dirty="0">
                <a:solidFill>
                  <a:schemeClr val="bg1"/>
                </a:solidFill>
              </a:rPr>
              <a:t>Anuria (kidney failure)</a:t>
            </a:r>
            <a:endParaRPr lang="en-C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94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4274A1"/>
            </a:gs>
            <a:gs pos="100000">
              <a:srgbClr val="395277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FE8C94-5117-7A19-A4CF-0BC0D6997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3A75D86E-37B5-2CF8-A2F6-A1E8654A53C5}"/>
              </a:ext>
            </a:extLst>
          </p:cNvPr>
          <p:cNvSpPr/>
          <p:nvPr/>
        </p:nvSpPr>
        <p:spPr>
          <a:xfrm>
            <a:off x="-4452310" y="0"/>
            <a:ext cx="6868535" cy="6868535"/>
          </a:xfrm>
          <a:prstGeom prst="donut">
            <a:avLst>
              <a:gd name="adj" fmla="val 15337"/>
            </a:avLst>
          </a:prstGeom>
          <a:solidFill>
            <a:srgbClr val="76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329473-0962-576A-3EEA-9CCAD8DACBA9}"/>
              </a:ext>
            </a:extLst>
          </p:cNvPr>
          <p:cNvSpPr/>
          <p:nvPr/>
        </p:nvSpPr>
        <p:spPr>
          <a:xfrm>
            <a:off x="-145117" y="5510740"/>
            <a:ext cx="1028648" cy="1023410"/>
          </a:xfrm>
          <a:prstGeom prst="ellipse">
            <a:avLst/>
          </a:prstGeom>
          <a:solidFill>
            <a:srgbClr val="BC0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Content Placeholder 5" descr="Heart organ outline">
            <a:extLst>
              <a:ext uri="{FF2B5EF4-FFF2-40B4-BE49-F238E27FC236}">
                <a16:creationId xmlns:a16="http://schemas.microsoft.com/office/drawing/2014/main" id="{E2243EDF-E21F-F661-C8C8-301E96C10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2625" y="466698"/>
            <a:ext cx="823979" cy="823979"/>
          </a:xfrm>
          <a:prstGeom prst="rect">
            <a:avLst/>
          </a:prstGeom>
        </p:spPr>
      </p:pic>
      <p:pic>
        <p:nvPicPr>
          <p:cNvPr id="5" name="Graphic 4" descr="Lungs outline">
            <a:extLst>
              <a:ext uri="{FF2B5EF4-FFF2-40B4-BE49-F238E27FC236}">
                <a16:creationId xmlns:a16="http://schemas.microsoft.com/office/drawing/2014/main" id="{82EBBD09-C487-BAE6-C4A7-A2CD5205F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232" y="1149373"/>
            <a:ext cx="823980" cy="823980"/>
          </a:xfrm>
          <a:prstGeom prst="rect">
            <a:avLst/>
          </a:prstGeom>
        </p:spPr>
      </p:pic>
      <p:pic>
        <p:nvPicPr>
          <p:cNvPr id="6" name="Graphic 5" descr="Stomach outline">
            <a:extLst>
              <a:ext uri="{FF2B5EF4-FFF2-40B4-BE49-F238E27FC236}">
                <a16:creationId xmlns:a16="http://schemas.microsoft.com/office/drawing/2014/main" id="{A74BE6ED-D695-B999-F0ED-CBF51FBD6D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2318" y="2029277"/>
            <a:ext cx="823980" cy="823980"/>
          </a:xfrm>
          <a:prstGeom prst="rect">
            <a:avLst/>
          </a:prstGeom>
        </p:spPr>
      </p:pic>
      <p:pic>
        <p:nvPicPr>
          <p:cNvPr id="7" name="Graphic 6" descr="Brain outline">
            <a:extLst>
              <a:ext uri="{FF2B5EF4-FFF2-40B4-BE49-F238E27FC236}">
                <a16:creationId xmlns:a16="http://schemas.microsoft.com/office/drawing/2014/main" id="{A711D85C-1541-55D1-62B5-BAC54A892C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1799" y="4193293"/>
            <a:ext cx="823980" cy="823980"/>
          </a:xfrm>
          <a:prstGeom prst="rect">
            <a:avLst/>
          </a:prstGeom>
        </p:spPr>
      </p:pic>
      <p:pic>
        <p:nvPicPr>
          <p:cNvPr id="8" name="Graphic 7" descr="Kidneys outline">
            <a:extLst>
              <a:ext uri="{FF2B5EF4-FFF2-40B4-BE49-F238E27FC236}">
                <a16:creationId xmlns:a16="http://schemas.microsoft.com/office/drawing/2014/main" id="{B332B703-DE14-D760-B48B-4B2741261A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1354" y="4986386"/>
            <a:ext cx="823980" cy="823980"/>
          </a:xfrm>
          <a:prstGeom prst="rect">
            <a:avLst/>
          </a:prstGeom>
        </p:spPr>
      </p:pic>
      <p:pic>
        <p:nvPicPr>
          <p:cNvPr id="9" name="Graphic 8" descr="User outline">
            <a:extLst>
              <a:ext uri="{FF2B5EF4-FFF2-40B4-BE49-F238E27FC236}">
                <a16:creationId xmlns:a16="http://schemas.microsoft.com/office/drawing/2014/main" id="{C0F06BD8-C427-E2EC-D03C-73FCBF60E9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85948" y="5515469"/>
            <a:ext cx="823981" cy="82398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D4F31AB-C511-800E-C2B5-0C4B1DA149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53663" y="3157010"/>
            <a:ext cx="823981" cy="823981"/>
          </a:xfrm>
          <a:prstGeom prst="rect">
            <a:avLst/>
          </a:prstGeom>
        </p:spPr>
      </p:pic>
      <p:pic>
        <p:nvPicPr>
          <p:cNvPr id="11" name="Picture 10" descr="A screenshot of a computer generated image of two people&#10;&#10;AI-generated content may be incorrect.">
            <a:extLst>
              <a:ext uri="{FF2B5EF4-FFF2-40B4-BE49-F238E27FC236}">
                <a16:creationId xmlns:a16="http://schemas.microsoft.com/office/drawing/2014/main" id="{D2FBDC6C-F0D6-9434-9D3E-20D27D8520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58044" y="-386388"/>
            <a:ext cx="15648612" cy="1760468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525B2B3-9AA3-6C5C-82E3-D5FC61745055}"/>
              </a:ext>
            </a:extLst>
          </p:cNvPr>
          <p:cNvSpPr/>
          <p:nvPr/>
        </p:nvSpPr>
        <p:spPr>
          <a:xfrm>
            <a:off x="3674916" y="2682485"/>
            <a:ext cx="7572782" cy="33127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01B63B8-A435-1630-6C01-2B4B3E845AB8}"/>
              </a:ext>
            </a:extLst>
          </p:cNvPr>
          <p:cNvSpPr txBox="1">
            <a:spLocks/>
          </p:cNvSpPr>
          <p:nvPr/>
        </p:nvSpPr>
        <p:spPr>
          <a:xfrm>
            <a:off x="3885005" y="2753770"/>
            <a:ext cx="7297345" cy="31701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b="1" u="sng" dirty="0">
                <a:solidFill>
                  <a:schemeClr val="bg1"/>
                </a:solidFill>
              </a:rPr>
              <a:t>Integumentary System</a:t>
            </a:r>
          </a:p>
          <a:p>
            <a:pPr marL="0" indent="0" algn="ctr">
              <a:buNone/>
            </a:pPr>
            <a:endParaRPr lang="en-C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bg1"/>
                </a:solidFill>
              </a:rPr>
              <a:t>Clinical Manifestations:</a:t>
            </a: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Compensatory Stage – </a:t>
            </a:r>
            <a:r>
              <a:rPr lang="en-CA" dirty="0">
                <a:solidFill>
                  <a:schemeClr val="bg1"/>
                </a:solidFill>
              </a:rPr>
              <a:t>Pale and cool or warm and flushed.</a:t>
            </a: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Progressive Stage – </a:t>
            </a:r>
            <a:r>
              <a:rPr lang="en-CA" dirty="0">
                <a:solidFill>
                  <a:schemeClr val="bg1"/>
                </a:solidFill>
              </a:rPr>
              <a:t>Cold and clammy.</a:t>
            </a: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Refractory Stage – </a:t>
            </a:r>
            <a:r>
              <a:rPr lang="en-CA" dirty="0">
                <a:solidFill>
                  <a:schemeClr val="bg1"/>
                </a:solidFill>
              </a:rPr>
              <a:t>Mottled appearance with cyanosis </a:t>
            </a:r>
          </a:p>
        </p:txBody>
      </p:sp>
    </p:spTree>
    <p:extLst>
      <p:ext uri="{BB962C8B-B14F-4D97-AF65-F5344CB8AC3E}">
        <p14:creationId xmlns:p14="http://schemas.microsoft.com/office/powerpoint/2010/main" val="1674307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392</Words>
  <Application>Microsoft Office PowerPoint</Application>
  <PresentationFormat>Widescreen</PresentationFormat>
  <Paragraphs>123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Aharoni</vt:lpstr>
      <vt:lpstr>Aptos</vt:lpstr>
      <vt:lpstr>Aptos Display</vt:lpstr>
      <vt:lpstr>Arial</vt:lpstr>
      <vt:lpstr>Wingdings</vt:lpstr>
      <vt:lpstr>Office Theme</vt:lpstr>
      <vt:lpstr>Complications of Shock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11</cp:revision>
  <dcterms:created xsi:type="dcterms:W3CDTF">2025-10-09T03:55:26Z</dcterms:created>
  <dcterms:modified xsi:type="dcterms:W3CDTF">2025-10-16T05:50:43Z</dcterms:modified>
</cp:coreProperties>
</file>